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customXml/itemProps1.xml" ContentType="application/vnd.openxmlformats-officedocument.customXmlProperties+xml"/>
  <Default Extension="rels" ContentType="application/vnd.openxmlformats-package.relationship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Default Extension="png" ContentType="image/png"/>
  <Override PartName="/ppt/slides/slide5.xml" ContentType="application/vnd.openxmlformats-officedocument.presentationml.slide+xml"/>
  <Override PartName="/ppt/slideLayouts/slideLayout7.xml" ContentType="application/vnd.openxmlformats-officedocument.presentationml.slideLayout+xml"/>
  <Override PartName="/customXml/itemProps2.xml" ContentType="application/vnd.openxmlformats-officedocument.customXmlPropertie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Default Extension="jpeg" ContentType="image/jpeg"/>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57" r:id="rId4"/>
    <p:sldId id="260" r:id="rId5"/>
    <p:sldId id="261" r:id="rId6"/>
    <p:sldId id="262" r:id="rId7"/>
    <p:sldId id="263" r:id="rId8"/>
    <p:sldId id="264" r:id="rId9"/>
    <p:sldId id="273" r:id="rId10"/>
    <p:sldId id="265" r:id="rId11"/>
    <p:sldId id="268" r:id="rId12"/>
    <p:sldId id="266" r:id="rId13"/>
    <p:sldId id="267" r:id="rId14"/>
    <p:sldId id="270" r:id="rId15"/>
    <p:sldId id="271" r:id="rId16"/>
    <p:sldId id="269"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DC96"/>
    <a:srgbClr val="0DFF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0" autoAdjust="0"/>
    <p:restoredTop sz="98476" autoAdjust="0"/>
  </p:normalViewPr>
  <p:slideViewPr>
    <p:cSldViewPr>
      <p:cViewPr>
        <p:scale>
          <a:sx n="100" d="100"/>
          <a:sy n="100" d="100"/>
        </p:scale>
        <p:origin x="-198" y="5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927B05-1C0E-460D-ACBF-AF2C01FE96CA}" type="datetimeFigureOut">
              <a:rPr lang="en-US" smtClean="0"/>
              <a:t>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0562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927B05-1C0E-460D-ACBF-AF2C01FE96CA}" type="datetimeFigureOut">
              <a:rPr lang="en-US" smtClean="0"/>
              <a:t>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67857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927B05-1C0E-460D-ACBF-AF2C01FE96CA}" type="datetimeFigureOut">
              <a:rPr lang="en-US" smtClean="0"/>
              <a:t>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471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927B05-1C0E-460D-ACBF-AF2C01FE96CA}" type="datetimeFigureOut">
              <a:rPr lang="en-US" smtClean="0"/>
              <a:t>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9160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927B05-1C0E-460D-ACBF-AF2C01FE96CA}" type="datetimeFigureOut">
              <a:rPr lang="en-US" smtClean="0"/>
              <a:t>2/11/2016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410914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927B05-1C0E-460D-ACBF-AF2C01FE96CA}" type="datetimeFigureOut">
              <a:rPr lang="en-US" smtClean="0"/>
              <a:t>2/11/2016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60535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927B05-1C0E-460D-ACBF-AF2C01FE96CA}" type="datetimeFigureOut">
              <a:rPr lang="en-US" smtClean="0"/>
              <a:t>2/11/2016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898612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927B05-1C0E-460D-ACBF-AF2C01FE96CA}" type="datetimeFigureOut">
              <a:rPr lang="en-US" smtClean="0"/>
              <a:t>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63768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927B05-1C0E-460D-ACBF-AF2C01FE96CA}" type="datetimeFigureOut">
              <a:rPr lang="en-US" smtClean="0"/>
              <a:t>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007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927B05-1C0E-460D-ACBF-AF2C01FE96CA}" type="datetimeFigureOut">
              <a:rPr lang="en-US" smtClean="0"/>
              <a:t>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44836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927B05-1C0E-460D-ACBF-AF2C01FE96CA}" type="datetimeFigureOut">
              <a:rPr lang="en-US" smtClean="0"/>
              <a:t>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730536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927B05-1C0E-460D-ACBF-AF2C01FE96CA}" type="datetimeFigureOut">
              <a:rPr lang="en-US" smtClean="0"/>
              <a:t>2/11/2016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8CB8-E017-4747-8CAC-BFE204056482}" type="slidenum">
              <a:rPr lang="en-US" smtClean="0"/>
              <a:t>‹#›</a:t>
            </a:fld>
            <a:endParaRPr lang="en-US"/>
          </a:p>
        </p:txBody>
      </p:sp>
    </p:spTree>
    <p:extLst>
      <p:ext uri="{BB962C8B-B14F-4D97-AF65-F5344CB8AC3E}">
        <p14:creationId xmlns:p14="http://schemas.microsoft.com/office/powerpoint/2010/main" val="1364175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mygit/"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hyperlink" Target="mailto:PiMTeam@Mattel.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1000" y="30364"/>
            <a:ext cx="7882811" cy="1341236"/>
          </a:xfrm>
          <a:prstGeom prst="rect">
            <a:avLst/>
          </a:prstGeom>
        </p:spPr>
      </p:pic>
      <p:sp>
        <p:nvSpPr>
          <p:cNvPr id="5" name="TextBox 4"/>
          <p:cNvSpPr txBox="1"/>
          <p:nvPr/>
        </p:nvSpPr>
        <p:spPr>
          <a:xfrm>
            <a:off x="417688" y="1676400"/>
            <a:ext cx="8061529" cy="1538883"/>
          </a:xfrm>
          <a:prstGeom prst="rect">
            <a:avLst/>
          </a:prstGeom>
          <a:noFill/>
        </p:spPr>
        <p:txBody>
          <a:bodyPr wrap="square" rtlCol="0">
            <a:spAutoFit/>
          </a:bodyPr>
          <a:lstStyle/>
          <a:p>
            <a:pPr algn="ctr"/>
            <a:r>
              <a:rPr lang="en-US" sz="5400" b="1" dirty="0" err="1" smtClean="0">
                <a:latin typeface="Segoe UI Light" panose="020B0502040204020203" pitchFamily="34" charset="0"/>
              </a:rPr>
              <a:t>PiM</a:t>
            </a:r>
            <a:r>
              <a:rPr lang="en-US" sz="5400" b="1" dirty="0" smtClean="0">
                <a:latin typeface="Segoe UI Light" panose="020B0502040204020203" pitchFamily="34" charset="0"/>
              </a:rPr>
              <a:t> Quick Start </a:t>
            </a:r>
            <a:r>
              <a:rPr lang="en-US" sz="5400" b="1" dirty="0" smtClean="0">
                <a:latin typeface="Segoe UI Light" panose="020B0502040204020203" pitchFamily="34" charset="0"/>
              </a:rPr>
              <a:t>Guide</a:t>
            </a:r>
          </a:p>
          <a:p>
            <a:pPr algn="ctr"/>
            <a:r>
              <a:rPr lang="en-US" sz="4000" b="1" dirty="0" smtClean="0">
                <a:latin typeface="Segoe UI Light" panose="020B0502040204020203" pitchFamily="34" charset="0"/>
              </a:rPr>
              <a:t>(Global / All Markets View)</a:t>
            </a:r>
            <a:endParaRPr lang="en-US" sz="4000" b="1" dirty="0">
              <a:latin typeface="Segoe UI Light" panose="020B0502040204020203" pitchFamily="34" charset="0"/>
            </a:endParaRPr>
          </a:p>
        </p:txBody>
      </p:sp>
      <p:sp>
        <p:nvSpPr>
          <p:cNvPr id="6" name="Rectangle 5"/>
          <p:cNvSpPr/>
          <p:nvPr/>
        </p:nvSpPr>
        <p:spPr>
          <a:xfrm>
            <a:off x="7391400" y="6476999"/>
            <a:ext cx="1750800" cy="307777"/>
          </a:xfrm>
          <a:prstGeom prst="rect">
            <a:avLst/>
          </a:prstGeom>
        </p:spPr>
        <p:txBody>
          <a:bodyPr wrap="none">
            <a:spAutoFit/>
          </a:bodyPr>
          <a:lstStyle/>
          <a:p>
            <a:r>
              <a:rPr lang="en-US" sz="1400" dirty="0" smtClean="0">
                <a:latin typeface="Segoe UI Light" panose="020B0502040204020203" pitchFamily="34" charset="0"/>
              </a:rPr>
              <a:t>Updated: 02.11.2016</a:t>
            </a:r>
            <a:endParaRPr lang="en-US" sz="1400" dirty="0"/>
          </a:p>
        </p:txBody>
      </p:sp>
      <p:sp>
        <p:nvSpPr>
          <p:cNvPr id="7" name="TextBox 6"/>
          <p:cNvSpPr txBox="1"/>
          <p:nvPr/>
        </p:nvSpPr>
        <p:spPr>
          <a:xfrm>
            <a:off x="1066800" y="4191573"/>
            <a:ext cx="4724400" cy="1477328"/>
          </a:xfrm>
          <a:prstGeom prst="rect">
            <a:avLst/>
          </a:prstGeom>
          <a:ln>
            <a:noFill/>
          </a:ln>
        </p:spPr>
        <p:style>
          <a:lnRef idx="2">
            <a:schemeClr val="dk1"/>
          </a:lnRef>
          <a:fillRef idx="1001">
            <a:schemeClr val="lt1"/>
          </a:fillRef>
          <a:effectRef idx="0">
            <a:schemeClr val="dk1"/>
          </a:effectRef>
          <a:fontRef idx="minor">
            <a:schemeClr val="dk1"/>
          </a:fontRef>
        </p:style>
        <p:txBody>
          <a:bodyPr wrap="square" rtlCol="0">
            <a:spAutoFit/>
          </a:bodyPr>
          <a:lstStyle/>
          <a:p>
            <a:r>
              <a:rPr lang="en-US" b="1" dirty="0" smtClean="0">
                <a:latin typeface="Segoe UI Light" panose="020B0502040204020203" pitchFamily="34" charset="0"/>
              </a:rPr>
              <a:t>Search for Product Information &amp; Images</a:t>
            </a:r>
          </a:p>
          <a:p>
            <a:endParaRPr lang="en-US" b="1" dirty="0" smtClean="0">
              <a:latin typeface="Segoe UI Light" panose="020B0502040204020203" pitchFamily="34" charset="0"/>
            </a:endParaRPr>
          </a:p>
          <a:p>
            <a:r>
              <a:rPr lang="en-US" b="1" dirty="0" smtClean="0">
                <a:latin typeface="Segoe UI Light" panose="020B0502040204020203" pitchFamily="34" charset="0"/>
              </a:rPr>
              <a:t>Create Custom Product Data Reports</a:t>
            </a:r>
          </a:p>
          <a:p>
            <a:endParaRPr lang="en-US" b="1" dirty="0" smtClean="0">
              <a:latin typeface="Segoe UI Light" panose="020B0502040204020203" pitchFamily="34" charset="0"/>
            </a:endParaRPr>
          </a:p>
          <a:p>
            <a:r>
              <a:rPr lang="en-US" b="1" dirty="0" smtClean="0">
                <a:latin typeface="Segoe UI Light" panose="020B0502040204020203" pitchFamily="34" charset="0"/>
              </a:rPr>
              <a:t>Generate PPT Sell Sheets &amp; Data Sheets</a:t>
            </a:r>
            <a:endParaRPr lang="en-US" b="1" dirty="0">
              <a:latin typeface="Segoe UI Light" panose="020B0502040204020203" pitchFamily="34" charset="0"/>
            </a:endParaRPr>
          </a:p>
        </p:txBody>
      </p:sp>
      <p:sp>
        <p:nvSpPr>
          <p:cNvPr id="8" name="Rectangle 10"/>
          <p:cNvSpPr/>
          <p:nvPr/>
        </p:nvSpPr>
        <p:spPr>
          <a:xfrm>
            <a:off x="335261" y="3578932"/>
            <a:ext cx="2042169" cy="320088"/>
          </a:xfrm>
          <a:custGeom>
            <a:avLst/>
            <a:gdLst>
              <a:gd name="connsiteX0" fmla="*/ 0 w 2903552"/>
              <a:gd name="connsiteY0" fmla="*/ 0 h 261610"/>
              <a:gd name="connsiteX1" fmla="*/ 2903552 w 2903552"/>
              <a:gd name="connsiteY1" fmla="*/ 0 h 261610"/>
              <a:gd name="connsiteX2" fmla="*/ 2903552 w 2903552"/>
              <a:gd name="connsiteY2" fmla="*/ 261610 h 261610"/>
              <a:gd name="connsiteX3" fmla="*/ 0 w 2903552"/>
              <a:gd name="connsiteY3" fmla="*/ 261610 h 261610"/>
              <a:gd name="connsiteX4" fmla="*/ 0 w 2903552"/>
              <a:gd name="connsiteY4" fmla="*/ 0 h 261610"/>
              <a:gd name="connsiteX0" fmla="*/ 0 w 2903552"/>
              <a:gd name="connsiteY0" fmla="*/ 0 h 261610"/>
              <a:gd name="connsiteX1" fmla="*/ 2764404 w 2903552"/>
              <a:gd name="connsiteY1" fmla="*/ 0 h 261610"/>
              <a:gd name="connsiteX2" fmla="*/ 2903552 w 2903552"/>
              <a:gd name="connsiteY2" fmla="*/ 261610 h 261610"/>
              <a:gd name="connsiteX3" fmla="*/ 0 w 2903552"/>
              <a:gd name="connsiteY3" fmla="*/ 261610 h 261610"/>
              <a:gd name="connsiteX4" fmla="*/ 0 w 2903552"/>
              <a:gd name="connsiteY4" fmla="*/ 0 h 261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3552" h="261610">
                <a:moveTo>
                  <a:pt x="0" y="0"/>
                </a:moveTo>
                <a:lnTo>
                  <a:pt x="2764404" y="0"/>
                </a:lnTo>
                <a:lnTo>
                  <a:pt x="2903552" y="261610"/>
                </a:lnTo>
                <a:lnTo>
                  <a:pt x="0" y="261610"/>
                </a:lnTo>
                <a:lnTo>
                  <a:pt x="0" y="0"/>
                </a:lnTo>
                <a:close/>
              </a:path>
            </a:pathLst>
          </a:cu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1200"/>
              </a:spcAft>
            </a:pPr>
            <a:r>
              <a:rPr lang="en-US" sz="1600" b="1" dirty="0" smtClean="0">
                <a:solidFill>
                  <a:prstClr val="white"/>
                </a:solidFill>
                <a:latin typeface="Segoe UI Light" panose="020B0502040204020203" pitchFamily="34" charset="0"/>
                <a:cs typeface="Segoe UI Light" panose="020B0502040204020203" pitchFamily="34" charset="0"/>
              </a:rPr>
              <a:t>LEARN HOW TO:</a:t>
            </a:r>
            <a:endParaRPr lang="en-US" sz="1400" b="1" dirty="0">
              <a:solidFill>
                <a:prstClr val="white"/>
              </a:solidFill>
              <a:latin typeface="Segoe UI Light" panose="020B0502040204020203" pitchFamily="34" charset="0"/>
              <a:cs typeface="Segoe UI Light" panose="020B0502040204020203" pitchFamily="34" charset="0"/>
            </a:endParaRPr>
          </a:p>
        </p:txBody>
      </p:sp>
      <p:cxnSp>
        <p:nvCxnSpPr>
          <p:cNvPr id="9" name="Straight Connector 8"/>
          <p:cNvCxnSpPr/>
          <p:nvPr/>
        </p:nvCxnSpPr>
        <p:spPr>
          <a:xfrm>
            <a:off x="381000" y="3899020"/>
            <a:ext cx="7846122" cy="0"/>
          </a:xfrm>
          <a:prstGeom prst="line">
            <a:avLst/>
          </a:prstGeom>
          <a:noFill/>
          <a:ln w="19050">
            <a:solidFill>
              <a:srgbClr val="19DC96"/>
            </a:solidFill>
          </a:ln>
        </p:spPr>
        <p:style>
          <a:lnRef idx="2">
            <a:schemeClr val="accent1">
              <a:shade val="50000"/>
            </a:schemeClr>
          </a:lnRef>
          <a:fillRef idx="1">
            <a:schemeClr val="accent1"/>
          </a:fillRef>
          <a:effectRef idx="0">
            <a:schemeClr val="accent1"/>
          </a:effectRef>
          <a:fontRef idx="minor">
            <a:schemeClr val="lt1"/>
          </a:fontRef>
        </p:style>
      </p:cxnSp>
      <p:sp>
        <p:nvSpPr>
          <p:cNvPr id="10" name="Right Arrow 9"/>
          <p:cNvSpPr/>
          <p:nvPr/>
        </p:nvSpPr>
        <p:spPr>
          <a:xfrm>
            <a:off x="684018" y="41148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
        <p:nvSpPr>
          <p:cNvPr id="11" name="Right Arrow 10"/>
          <p:cNvSpPr/>
          <p:nvPr/>
        </p:nvSpPr>
        <p:spPr>
          <a:xfrm>
            <a:off x="684018" y="46482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
        <p:nvSpPr>
          <p:cNvPr id="12" name="Right Arrow 11"/>
          <p:cNvSpPr/>
          <p:nvPr/>
        </p:nvSpPr>
        <p:spPr>
          <a:xfrm>
            <a:off x="684018" y="51816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772845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574347" cy="523220"/>
          </a:xfrm>
          <a:prstGeom prst="rect">
            <a:avLst/>
          </a:prstGeom>
        </p:spPr>
        <p:txBody>
          <a:bodyPr wrap="none">
            <a:spAutoFit/>
          </a:bodyPr>
          <a:lstStyle/>
          <a:p>
            <a:r>
              <a:rPr lang="en-US" sz="2800" b="1" dirty="0" smtClean="0"/>
              <a:t>Accessing </a:t>
            </a:r>
            <a:r>
              <a:rPr lang="en-US" sz="2800" b="1" dirty="0" err="1" smtClean="0"/>
              <a:t>PiM</a:t>
            </a:r>
            <a:r>
              <a:rPr lang="en-US" sz="2800" b="1" dirty="0" smtClean="0"/>
              <a:t>: Account &amp; Login Info</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20" name="Rectangle 19"/>
          <p:cNvSpPr/>
          <p:nvPr/>
        </p:nvSpPr>
        <p:spPr>
          <a:xfrm>
            <a:off x="342046" y="4655262"/>
            <a:ext cx="4153753" cy="1077218"/>
          </a:xfrm>
          <a:prstGeom prst="rect">
            <a:avLst/>
          </a:prstGeom>
        </p:spPr>
        <p:txBody>
          <a:bodyPr wrap="square">
            <a:spAutoFit/>
          </a:bodyPr>
          <a:lstStyle/>
          <a:p>
            <a:pPr marL="342900" indent="-342900">
              <a:buFont typeface="+mj-lt"/>
              <a:buAutoNum type="arabicPeriod"/>
            </a:pPr>
            <a:r>
              <a:rPr lang="en-US" sz="1600" dirty="0" smtClean="0"/>
              <a:t>Open Google Chrome browser</a:t>
            </a:r>
          </a:p>
          <a:p>
            <a:pPr marL="342900" indent="-342900">
              <a:buFont typeface="+mj-lt"/>
              <a:buAutoNum type="arabicPeriod"/>
            </a:pPr>
            <a:r>
              <a:rPr lang="en-US" sz="1600" dirty="0" smtClean="0"/>
              <a:t>Enter </a:t>
            </a:r>
            <a:r>
              <a:rPr lang="en-US" sz="1600" u="sng" dirty="0" smtClean="0">
                <a:solidFill>
                  <a:srgbClr val="FF0000"/>
                </a:solidFill>
              </a:rPr>
              <a:t>http://pimglobal</a:t>
            </a:r>
          </a:p>
          <a:p>
            <a:pPr marL="342900" indent="-342900">
              <a:buFont typeface="+mj-lt"/>
              <a:buAutoNum type="arabicPeriod"/>
            </a:pPr>
            <a:r>
              <a:rPr lang="en-US" sz="1600" dirty="0" smtClean="0"/>
              <a:t>Type in your username and password</a:t>
            </a:r>
          </a:p>
          <a:p>
            <a:pPr marL="342900" indent="-342900">
              <a:buFont typeface="+mj-lt"/>
              <a:buAutoNum type="arabicPeriod"/>
            </a:pPr>
            <a:r>
              <a:rPr lang="en-US" sz="1600" dirty="0" smtClean="0"/>
              <a:t>Click the &lt;Login&gt; button</a:t>
            </a:r>
            <a:endParaRPr lang="en-US" sz="1600" dirty="0"/>
          </a:p>
        </p:txBody>
      </p:sp>
      <p:pic>
        <p:nvPicPr>
          <p:cNvPr id="1035"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3333" y="4038600"/>
            <a:ext cx="4095348" cy="24336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Lst>
        </p:spPr>
      </p:pic>
      <p:sp>
        <p:nvSpPr>
          <p:cNvPr id="23" name="Rectangle 22"/>
          <p:cNvSpPr/>
          <p:nvPr/>
        </p:nvSpPr>
        <p:spPr>
          <a:xfrm>
            <a:off x="231422" y="1270805"/>
            <a:ext cx="4842173" cy="2585323"/>
          </a:xfrm>
          <a:prstGeom prst="rect">
            <a:avLst/>
          </a:prstGeom>
        </p:spPr>
        <p:txBody>
          <a:bodyPr wrap="square">
            <a:spAutoFit/>
          </a:bodyPr>
          <a:lstStyle/>
          <a:p>
            <a:r>
              <a:rPr lang="en-US" u="sng" dirty="0" smtClean="0"/>
              <a:t>Getting a </a:t>
            </a:r>
            <a:r>
              <a:rPr lang="en-US" u="sng" dirty="0" err="1" smtClean="0"/>
              <a:t>PiM</a:t>
            </a:r>
            <a:r>
              <a:rPr lang="en-US" u="sng" dirty="0" smtClean="0"/>
              <a:t> Account</a:t>
            </a:r>
          </a:p>
          <a:p>
            <a:endParaRPr lang="en-US" sz="1600" dirty="0"/>
          </a:p>
          <a:p>
            <a:pPr marL="342900" indent="-342900">
              <a:buFont typeface="+mj-lt"/>
              <a:buAutoNum type="arabicPeriod"/>
            </a:pPr>
            <a:r>
              <a:rPr lang="en-US" sz="1600" dirty="0" smtClean="0"/>
              <a:t>Log </a:t>
            </a:r>
            <a:r>
              <a:rPr lang="en-US" sz="1600" dirty="0"/>
              <a:t>into </a:t>
            </a:r>
            <a:r>
              <a:rPr lang="en-US" sz="1600" dirty="0">
                <a:hlinkClick r:id="rId4"/>
              </a:rPr>
              <a:t>http://mygit</a:t>
            </a:r>
            <a:r>
              <a:rPr lang="en-US" sz="1600" dirty="0"/>
              <a:t> and click </a:t>
            </a:r>
            <a:r>
              <a:rPr lang="en-US" sz="1600" dirty="0" smtClean="0"/>
              <a:t>“New </a:t>
            </a:r>
            <a:r>
              <a:rPr lang="en-US" sz="1600" dirty="0"/>
              <a:t>Access </a:t>
            </a:r>
            <a:r>
              <a:rPr lang="en-US" sz="1600" dirty="0" smtClean="0"/>
              <a:t>Request”</a:t>
            </a:r>
          </a:p>
          <a:p>
            <a:pPr marL="342900" indent="-342900">
              <a:buFont typeface="+mj-lt"/>
              <a:buAutoNum type="arabicPeriod"/>
            </a:pPr>
            <a:r>
              <a:rPr lang="en-US" sz="1600" dirty="0" smtClean="0"/>
              <a:t>Click “Access Request for Business Application”</a:t>
            </a:r>
          </a:p>
          <a:p>
            <a:pPr marL="342900" indent="-342900">
              <a:buFont typeface="+mj-lt"/>
              <a:buAutoNum type="arabicPeriod"/>
            </a:pPr>
            <a:r>
              <a:rPr lang="en-US" sz="1600" dirty="0" smtClean="0"/>
              <a:t>Click “Other Business Application”</a:t>
            </a:r>
          </a:p>
          <a:p>
            <a:pPr marL="342900" indent="-342900">
              <a:buFont typeface="+mj-lt"/>
              <a:buAutoNum type="arabicPeriod"/>
            </a:pPr>
            <a:r>
              <a:rPr lang="en-US" sz="1600" dirty="0" smtClean="0"/>
              <a:t>Complete Form and Click Add to Cart.  Ensure “PIM” is entered in Enterprise Application Name Field.</a:t>
            </a:r>
          </a:p>
          <a:p>
            <a:pPr marL="342900" indent="-342900">
              <a:buFont typeface="+mj-lt"/>
              <a:buAutoNum type="arabicPeriod"/>
            </a:pPr>
            <a:r>
              <a:rPr lang="en-US" sz="1600" dirty="0" smtClean="0"/>
              <a:t>Your username and password will be emailed to you within 1 to 2 business days.</a:t>
            </a:r>
          </a:p>
        </p:txBody>
      </p:sp>
      <p:pic>
        <p:nvPicPr>
          <p:cNvPr id="1036" name="Picture 1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24195" y="1033741"/>
            <a:ext cx="3587004" cy="232994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3"/>
          <p:cNvSpPr/>
          <p:nvPr/>
        </p:nvSpPr>
        <p:spPr>
          <a:xfrm>
            <a:off x="228600" y="4202668"/>
            <a:ext cx="1806777" cy="369332"/>
          </a:xfrm>
          <a:prstGeom prst="rect">
            <a:avLst/>
          </a:prstGeom>
        </p:spPr>
        <p:txBody>
          <a:bodyPr wrap="none">
            <a:spAutoFit/>
          </a:bodyPr>
          <a:lstStyle/>
          <a:p>
            <a:r>
              <a:rPr lang="en-US" u="sng" dirty="0" smtClean="0"/>
              <a:t>Logging in to </a:t>
            </a:r>
            <a:r>
              <a:rPr lang="en-US" u="sng" dirty="0" err="1" smtClean="0"/>
              <a:t>PiM</a:t>
            </a:r>
            <a:endParaRPr lang="en-US" u="sng" dirty="0" smtClean="0"/>
          </a:p>
        </p:txBody>
      </p:sp>
      <p:sp>
        <p:nvSpPr>
          <p:cNvPr id="3" name="Rectangle 2"/>
          <p:cNvSpPr/>
          <p:nvPr/>
        </p:nvSpPr>
        <p:spPr>
          <a:xfrm>
            <a:off x="4793333" y="6472257"/>
            <a:ext cx="4095347" cy="338554"/>
          </a:xfrm>
          <a:prstGeom prst="rect">
            <a:avLst/>
          </a:prstGeom>
        </p:spPr>
        <p:txBody>
          <a:bodyPr wrap="square">
            <a:spAutoFit/>
          </a:bodyPr>
          <a:lstStyle/>
          <a:p>
            <a:r>
              <a:rPr lang="en-US" sz="1600" i="1" dirty="0"/>
              <a:t>Google Chrome is the preferred </a:t>
            </a:r>
            <a:r>
              <a:rPr lang="en-US" sz="1600" i="1" dirty="0" smtClean="0"/>
              <a:t>browser </a:t>
            </a:r>
            <a:endParaRPr lang="en-US" sz="1600" dirty="0"/>
          </a:p>
        </p:txBody>
      </p:sp>
    </p:spTree>
    <p:extLst>
      <p:ext uri="{BB962C8B-B14F-4D97-AF65-F5344CB8AC3E}">
        <p14:creationId xmlns:p14="http://schemas.microsoft.com/office/powerpoint/2010/main" val="241688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785" y="3094948"/>
            <a:ext cx="6256615" cy="13246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147563" cy="523220"/>
          </a:xfrm>
          <a:prstGeom prst="rect">
            <a:avLst/>
          </a:prstGeom>
        </p:spPr>
        <p:txBody>
          <a:bodyPr wrap="none">
            <a:spAutoFit/>
          </a:bodyPr>
          <a:lstStyle/>
          <a:p>
            <a:r>
              <a:rPr lang="en-US" sz="2800" b="1" dirty="0" smtClean="0"/>
              <a:t>Navigating </a:t>
            </a:r>
            <a:r>
              <a:rPr lang="en-US" sz="2800" b="1" dirty="0" err="1" smtClean="0"/>
              <a:t>PiM</a:t>
            </a:r>
            <a:r>
              <a:rPr lang="en-US" sz="2800" b="1" dirty="0" smtClean="0"/>
              <a:t>: Region &amp; Market</a:t>
            </a:r>
            <a:endParaRPr lang="en-US" sz="2800" b="1" dirty="0"/>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23" name="Rectangle 22"/>
          <p:cNvSpPr/>
          <p:nvPr/>
        </p:nvSpPr>
        <p:spPr>
          <a:xfrm>
            <a:off x="230011" y="1129605"/>
            <a:ext cx="8379178" cy="1600438"/>
          </a:xfrm>
          <a:prstGeom prst="rect">
            <a:avLst/>
          </a:prstGeom>
        </p:spPr>
        <p:txBody>
          <a:bodyPr wrap="square">
            <a:spAutoFit/>
          </a:bodyPr>
          <a:lstStyle/>
          <a:p>
            <a:pPr marL="285750" indent="-285750">
              <a:buFont typeface="Arial" panose="020B0604020202020204" pitchFamily="34" charset="0"/>
              <a:buChar char="•"/>
            </a:pPr>
            <a:r>
              <a:rPr lang="en-US" sz="1400" dirty="0" smtClean="0"/>
              <a:t>When </a:t>
            </a:r>
            <a:r>
              <a:rPr lang="en-US" sz="1400" dirty="0" smtClean="0"/>
              <a:t>you first log in to </a:t>
            </a:r>
            <a:r>
              <a:rPr lang="en-US" sz="1400" dirty="0" err="1" smtClean="0"/>
              <a:t>PiM</a:t>
            </a:r>
            <a:r>
              <a:rPr lang="en-US" sz="1400" dirty="0" smtClean="0"/>
              <a:t>, </a:t>
            </a:r>
            <a:r>
              <a:rPr lang="en-US" sz="1400" dirty="0" smtClean="0"/>
              <a:t>you will be defaulted to Region = GLOBAL and Market = All</a:t>
            </a:r>
            <a:endParaRPr lang="en-US" sz="1400" dirty="0" smtClean="0"/>
          </a:p>
          <a:p>
            <a:pPr marL="285750" indent="-285750">
              <a:buFont typeface="Arial" panose="020B0604020202020204" pitchFamily="34" charset="0"/>
              <a:buChar char="•"/>
            </a:pPr>
            <a:r>
              <a:rPr lang="en-US" sz="1400" dirty="0" smtClean="0"/>
              <a:t>The measurement system will default to Metric unless you </a:t>
            </a:r>
            <a:r>
              <a:rPr lang="en-US" sz="1400" dirty="0" smtClean="0"/>
              <a:t>switch to NAD </a:t>
            </a:r>
            <a:r>
              <a:rPr lang="en-US" sz="1400" dirty="0" smtClean="0"/>
              <a:t>/ US, in which case it will default to US Customary Units. You may change the default Measurement System if you need to</a:t>
            </a:r>
            <a:r>
              <a:rPr lang="en-US" sz="1400" dirty="0" smtClean="0"/>
              <a:t>.</a:t>
            </a:r>
          </a:p>
          <a:p>
            <a:pPr marL="285750" indent="-285750">
              <a:buFont typeface="Arial" panose="020B0604020202020204" pitchFamily="34" charset="0"/>
              <a:buChar char="•"/>
            </a:pPr>
            <a:r>
              <a:rPr lang="en-US" sz="1400" dirty="0" smtClean="0"/>
              <a:t>The Global / All Markets View contains all Toys and Dash Codes available across all markets, however the pricing information shown is for the US Only and is shown in US Dollars.</a:t>
            </a:r>
          </a:p>
          <a:p>
            <a:pPr marL="285750" indent="-285750">
              <a:buFont typeface="Arial" panose="020B0604020202020204" pitchFamily="34" charset="0"/>
              <a:buChar char="•"/>
            </a:pPr>
            <a:r>
              <a:rPr lang="en-US" sz="1400" dirty="0" smtClean="0"/>
              <a:t>The Global / All Markets View should be used for those looking for standard information that does not vary by market such as measurements, weights, and out of box product images.</a:t>
            </a:r>
          </a:p>
        </p:txBody>
      </p:sp>
      <p:sp>
        <p:nvSpPr>
          <p:cNvPr id="40" name="Oval 39"/>
          <p:cNvSpPr/>
          <p:nvPr/>
        </p:nvSpPr>
        <p:spPr>
          <a:xfrm>
            <a:off x="137160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41" name="Oval 40"/>
          <p:cNvSpPr/>
          <p:nvPr/>
        </p:nvSpPr>
        <p:spPr>
          <a:xfrm>
            <a:off x="327660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2</a:t>
            </a:r>
          </a:p>
        </p:txBody>
      </p:sp>
      <p:sp>
        <p:nvSpPr>
          <p:cNvPr id="42" name="Oval 41"/>
          <p:cNvSpPr/>
          <p:nvPr/>
        </p:nvSpPr>
        <p:spPr>
          <a:xfrm>
            <a:off x="527304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3</a:t>
            </a:r>
          </a:p>
        </p:txBody>
      </p:sp>
    </p:spTree>
    <p:extLst>
      <p:ext uri="{BB962C8B-B14F-4D97-AF65-F5344CB8AC3E}">
        <p14:creationId xmlns:p14="http://schemas.microsoft.com/office/powerpoint/2010/main" val="494791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4592924" cy="523220"/>
          </a:xfrm>
          <a:prstGeom prst="rect">
            <a:avLst/>
          </a:prstGeom>
        </p:spPr>
        <p:txBody>
          <a:bodyPr wrap="none">
            <a:spAutoFit/>
          </a:bodyPr>
          <a:lstStyle/>
          <a:p>
            <a:r>
              <a:rPr lang="en-US" sz="2800" b="1" dirty="0" smtClean="0"/>
              <a:t>Using </a:t>
            </a:r>
            <a:r>
              <a:rPr lang="en-US" sz="2800" b="1" dirty="0" err="1" smtClean="0"/>
              <a:t>PiM</a:t>
            </a:r>
            <a:r>
              <a:rPr lang="en-US" sz="2800" b="1" dirty="0" smtClean="0"/>
              <a:t>: 3 Major Use Cases</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3707878598"/>
              </p:ext>
            </p:extLst>
          </p:nvPr>
        </p:nvGraphicFramePr>
        <p:xfrm>
          <a:off x="457200" y="1143000"/>
          <a:ext cx="8382000" cy="5654040"/>
        </p:xfrm>
        <a:graphic>
          <a:graphicData uri="http://schemas.openxmlformats.org/drawingml/2006/table">
            <a:tbl>
              <a:tblPr firstRow="1" bandRow="1">
                <a:tableStyleId>{5C22544A-7EE6-4342-B048-85BDC9FD1C3A}</a:tableStyleId>
              </a:tblPr>
              <a:tblGrid>
                <a:gridCol w="2794000"/>
                <a:gridCol w="2794000"/>
                <a:gridCol w="2794000"/>
              </a:tblGrid>
              <a:tr h="533400">
                <a:tc>
                  <a:txBody>
                    <a:bodyPr/>
                    <a:lstStyle/>
                    <a:p>
                      <a:pPr algn="ctr"/>
                      <a:r>
                        <a:rPr lang="en-US" dirty="0" smtClean="0"/>
                        <a:t>Product Search Tab</a:t>
                      </a:r>
                      <a:endParaRPr lang="en-US" dirty="0"/>
                    </a:p>
                  </a:txBody>
                  <a:tcPr/>
                </a:tc>
                <a:tc>
                  <a:txBody>
                    <a:bodyPr/>
                    <a:lstStyle/>
                    <a:p>
                      <a:pPr algn="ctr"/>
                      <a:r>
                        <a:rPr lang="en-US" dirty="0" smtClean="0"/>
                        <a:t>Reports Tab: Excel</a:t>
                      </a:r>
                      <a:endParaRPr lang="en-US" dirty="0"/>
                    </a:p>
                  </a:txBody>
                  <a:tcPr/>
                </a:tc>
                <a:tc>
                  <a:txBody>
                    <a:bodyPr/>
                    <a:lstStyle/>
                    <a:p>
                      <a:pPr algn="ctr"/>
                      <a:r>
                        <a:rPr lang="en-US" dirty="0" smtClean="0"/>
                        <a:t>Reports</a:t>
                      </a:r>
                      <a:r>
                        <a:rPr lang="en-US" baseline="0" dirty="0" smtClean="0"/>
                        <a:t> Tab: PPT</a:t>
                      </a:r>
                      <a:endParaRPr lang="en-US" dirty="0"/>
                    </a:p>
                  </a:txBody>
                  <a:tcPr/>
                </a:tc>
              </a:tr>
              <a:tr h="533400">
                <a:tc>
                  <a:txBody>
                    <a:bodyPr/>
                    <a:lstStyle/>
                    <a:p>
                      <a:pPr algn="ctr"/>
                      <a:r>
                        <a:rPr lang="en-US" dirty="0" smtClean="0"/>
                        <a:t>1) Search</a:t>
                      </a:r>
                      <a:r>
                        <a:rPr lang="en-US" baseline="0" dirty="0" smtClean="0"/>
                        <a:t> for Product Info &amp; Images</a:t>
                      </a:r>
                      <a:endParaRPr lang="en-US" dirty="0"/>
                    </a:p>
                  </a:txBody>
                  <a:tcPr/>
                </a:tc>
                <a:tc>
                  <a:txBody>
                    <a:bodyPr/>
                    <a:lstStyle/>
                    <a:p>
                      <a:pPr algn="ctr"/>
                      <a:r>
                        <a:rPr lang="en-US" dirty="0" smtClean="0"/>
                        <a:t>2) Create Custom Product Data Reports</a:t>
                      </a:r>
                      <a:endParaRPr lang="en-US" dirty="0"/>
                    </a:p>
                  </a:txBody>
                  <a:tcPr/>
                </a:tc>
                <a:tc>
                  <a:txBody>
                    <a:bodyPr/>
                    <a:lstStyle/>
                    <a:p>
                      <a:pPr algn="ctr"/>
                      <a:r>
                        <a:rPr lang="en-US" dirty="0" smtClean="0"/>
                        <a:t>3) Generate PPT Sell Sheets &amp; Data Sheets</a:t>
                      </a:r>
                      <a:endParaRPr lang="en-US" dirty="0"/>
                    </a:p>
                  </a:txBody>
                  <a:tcPr/>
                </a:tc>
              </a:tr>
              <a:tr h="1319194">
                <a:tc>
                  <a:txBody>
                    <a:bodyPr/>
                    <a:lstStyle/>
                    <a:p>
                      <a:pPr marL="285750" indent="-285750">
                        <a:buFont typeface="Arial" panose="020B0604020202020204" pitchFamily="34" charset="0"/>
                        <a:buChar char="•"/>
                      </a:pPr>
                      <a:r>
                        <a:rPr lang="en-US" b="1" dirty="0" smtClean="0"/>
                        <a:t>Less</a:t>
                      </a:r>
                      <a:r>
                        <a:rPr lang="en-US" b="1" baseline="0" dirty="0" smtClean="0"/>
                        <a:t> than </a:t>
                      </a:r>
                      <a:r>
                        <a:rPr lang="en-US" b="1" dirty="0" smtClean="0"/>
                        <a:t>50</a:t>
                      </a:r>
                      <a:r>
                        <a:rPr lang="en-US" b="1" baseline="0" dirty="0" smtClean="0"/>
                        <a:t> Items</a:t>
                      </a:r>
                    </a:p>
                    <a:p>
                      <a:pPr marL="285750" indent="-285750">
                        <a:buFont typeface="Arial" panose="020B0604020202020204" pitchFamily="34" charset="0"/>
                        <a:buChar char="•"/>
                      </a:pPr>
                      <a:r>
                        <a:rPr lang="en-US" baseline="0" dirty="0" smtClean="0"/>
                        <a:t>Search by Toy #, UPC/EAN, Product Name, or GRS Level 1-5</a:t>
                      </a:r>
                    </a:p>
                    <a:p>
                      <a:pPr marL="285750" indent="-285750">
                        <a:buFont typeface="Arial" panose="020B0604020202020204" pitchFamily="34" charset="0"/>
                        <a:buChar char="•"/>
                      </a:pPr>
                      <a:r>
                        <a:rPr lang="en-US" baseline="0" dirty="0" smtClean="0"/>
                        <a:t>Quickly view and download Quoting Attributes</a:t>
                      </a:r>
                    </a:p>
                    <a:p>
                      <a:pPr marL="285750" indent="-285750">
                        <a:buFont typeface="Arial" panose="020B0604020202020204" pitchFamily="34" charset="0"/>
                        <a:buChar char="•"/>
                      </a:pPr>
                      <a:r>
                        <a:rPr lang="en-US" baseline="0" dirty="0" smtClean="0"/>
                        <a:t>Create one-off Sell Sheets and Data Sheets (one item at a time)</a:t>
                      </a:r>
                    </a:p>
                    <a:p>
                      <a:pPr marL="285750" indent="-285750">
                        <a:buFont typeface="Arial" panose="020B0604020202020204" pitchFamily="34" charset="0"/>
                        <a:buChar char="•"/>
                      </a:pPr>
                      <a:r>
                        <a:rPr lang="en-US" baseline="0" dirty="0" smtClean="0"/>
                        <a:t>Quickly view an Assortment Mix or look up where an IIA is Used</a:t>
                      </a:r>
                    </a:p>
                    <a:p>
                      <a:pPr marL="285750" indent="-285750">
                        <a:buFont typeface="Arial" panose="020B0604020202020204" pitchFamily="34" charset="0"/>
                        <a:buChar char="•"/>
                      </a:pPr>
                      <a:r>
                        <a:rPr lang="en-US" b="1" baseline="0" dirty="0" smtClean="0"/>
                        <a:t>For more than 50 items, use the Reports Tab</a:t>
                      </a:r>
                    </a:p>
                    <a:p>
                      <a:pPr marL="285750" indent="-285750">
                        <a:buFont typeface="Arial" panose="020B0604020202020204" pitchFamily="34" charset="0"/>
                        <a:buChar char="•"/>
                      </a:pPr>
                      <a:endParaRPr lang="en-US" baseline="0" dirty="0" smtClean="0"/>
                    </a:p>
                  </a:txBody>
                  <a:tcPr/>
                </a:tc>
                <a:tc>
                  <a:txBody>
                    <a:bodyPr/>
                    <a:lstStyle/>
                    <a:p>
                      <a:pPr marL="285750" indent="-285750">
                        <a:buFont typeface="Arial" panose="020B0604020202020204" pitchFamily="34" charset="0"/>
                        <a:buChar char="•"/>
                      </a:pPr>
                      <a:r>
                        <a:rPr lang="en-US" b="1" dirty="0" smtClean="0"/>
                        <a:t>Any #</a:t>
                      </a:r>
                      <a:r>
                        <a:rPr lang="en-US" b="1" baseline="0" dirty="0" smtClean="0"/>
                        <a:t> of items</a:t>
                      </a:r>
                    </a:p>
                    <a:p>
                      <a:pPr marL="285750" indent="-285750">
                        <a:buFont typeface="Arial" panose="020B0604020202020204" pitchFamily="34" charset="0"/>
                        <a:buChar char="•"/>
                      </a:pPr>
                      <a:r>
                        <a:rPr lang="en-US" dirty="0" smtClean="0"/>
                        <a:t>Set up a custom filter to retriev</a:t>
                      </a:r>
                      <a:r>
                        <a:rPr lang="en-US" baseline="0" dirty="0" smtClean="0"/>
                        <a:t>e  a group of items </a:t>
                      </a:r>
                      <a:r>
                        <a:rPr lang="en-US" b="1" baseline="0" dirty="0" smtClean="0"/>
                        <a:t>OR</a:t>
                      </a:r>
                    </a:p>
                    <a:p>
                      <a:pPr marL="285750" indent="-285750">
                        <a:buFont typeface="Arial" panose="020B0604020202020204" pitchFamily="34" charset="0"/>
                        <a:buChar char="•"/>
                      </a:pPr>
                      <a:r>
                        <a:rPr lang="en-US" baseline="0" dirty="0" smtClean="0"/>
                        <a:t>Copy &amp; paste a list of items from Excel</a:t>
                      </a:r>
                    </a:p>
                    <a:p>
                      <a:pPr marL="285750" indent="-285750">
                        <a:buFont typeface="Arial" panose="020B0604020202020204" pitchFamily="34" charset="0"/>
                        <a:buChar char="•"/>
                      </a:pPr>
                      <a:r>
                        <a:rPr lang="en-US" baseline="0" dirty="0" smtClean="0"/>
                        <a:t>Items can be filtered based on Line Year, Season, GRS Level 1-7, Packaging Language etc.</a:t>
                      </a:r>
                    </a:p>
                    <a:p>
                      <a:pPr marL="285750" indent="-285750">
                        <a:buFont typeface="Arial" panose="020B0604020202020204" pitchFamily="34" charset="0"/>
                        <a:buChar char="•"/>
                      </a:pPr>
                      <a:r>
                        <a:rPr lang="en-US" baseline="0" dirty="0" smtClean="0"/>
                        <a:t>Choose your column headers (and order of display) from the full list of product attributes available  in </a:t>
                      </a:r>
                      <a:r>
                        <a:rPr lang="en-US" baseline="0" dirty="0" err="1" smtClean="0"/>
                        <a:t>PiM</a:t>
                      </a:r>
                      <a:r>
                        <a:rPr lang="en-US" baseline="0" dirty="0" smtClean="0"/>
                        <a:t> (including images)</a:t>
                      </a:r>
                    </a:p>
                  </a:txBody>
                  <a:tcPr/>
                </a:tc>
                <a:tc>
                  <a:txBody>
                    <a:bodyPr/>
                    <a:lstStyle/>
                    <a:p>
                      <a:pPr marL="285750" indent="-285750">
                        <a:buFont typeface="Arial" panose="020B0604020202020204" pitchFamily="34" charset="0"/>
                        <a:buChar char="•"/>
                      </a:pPr>
                      <a:r>
                        <a:rPr lang="en-US" b="1" dirty="0" smtClean="0"/>
                        <a:t>Any #</a:t>
                      </a:r>
                      <a:r>
                        <a:rPr lang="en-US" b="1" baseline="0" dirty="0" smtClean="0"/>
                        <a:t> of items</a:t>
                      </a:r>
                    </a:p>
                    <a:p>
                      <a:pPr marL="285750" indent="-285750">
                        <a:buFont typeface="Arial" panose="020B0604020202020204" pitchFamily="34" charset="0"/>
                        <a:buChar char="•"/>
                      </a:pPr>
                      <a:r>
                        <a:rPr lang="en-US" baseline="0" dirty="0" smtClean="0"/>
                        <a:t>Copy and paste a list of items to automatically generate PPT Sell Sheets</a:t>
                      </a:r>
                    </a:p>
                    <a:p>
                      <a:pPr marL="285750" indent="-285750">
                        <a:buFont typeface="Arial" panose="020B0604020202020204" pitchFamily="34" charset="0"/>
                        <a:buChar char="•"/>
                      </a:pPr>
                      <a:r>
                        <a:rPr lang="en-US" baseline="0" dirty="0" smtClean="0"/>
                        <a:t>Select Product and/or Product in Package images</a:t>
                      </a:r>
                    </a:p>
                    <a:p>
                      <a:pPr marL="285750" indent="-285750">
                        <a:buFont typeface="Arial" panose="020B0604020202020204" pitchFamily="34" charset="0"/>
                        <a:buChar char="•"/>
                      </a:pPr>
                      <a:r>
                        <a:rPr lang="en-US" baseline="0" dirty="0" smtClean="0"/>
                        <a:t>Show or Hide Pricing </a:t>
                      </a:r>
                      <a:endParaRPr lang="en-US" dirty="0"/>
                    </a:p>
                  </a:txBody>
                  <a:tcPr/>
                </a:tc>
              </a:tr>
            </a:tbl>
          </a:graphicData>
        </a:graphic>
      </p:graphicFrame>
    </p:spTree>
    <p:extLst>
      <p:ext uri="{BB962C8B-B14F-4D97-AF65-F5344CB8AC3E}">
        <p14:creationId xmlns:p14="http://schemas.microsoft.com/office/powerpoint/2010/main" val="1287150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54" y="2133600"/>
            <a:ext cx="8528478" cy="303371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339667" cy="523220"/>
          </a:xfrm>
          <a:prstGeom prst="rect">
            <a:avLst/>
          </a:prstGeom>
        </p:spPr>
        <p:txBody>
          <a:bodyPr wrap="none">
            <a:spAutoFit/>
          </a:bodyPr>
          <a:lstStyle/>
          <a:p>
            <a:r>
              <a:rPr lang="en-US" sz="2800" b="1" dirty="0" smtClean="0"/>
              <a:t>Product Search: Search for an Item</a:t>
            </a:r>
            <a:endParaRPr lang="en-US" sz="2800" b="1" dirty="0"/>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3" name="Rectangle 2"/>
          <p:cNvSpPr/>
          <p:nvPr/>
        </p:nvSpPr>
        <p:spPr>
          <a:xfrm>
            <a:off x="228600" y="1238138"/>
            <a:ext cx="8915400" cy="369332"/>
          </a:xfrm>
          <a:prstGeom prst="rect">
            <a:avLst/>
          </a:prstGeom>
        </p:spPr>
        <p:txBody>
          <a:bodyPr wrap="square">
            <a:spAutoFit/>
          </a:bodyPr>
          <a:lstStyle/>
          <a:p>
            <a:pPr marL="285750" indent="-285750">
              <a:buFont typeface="Arial" panose="020B0604020202020204" pitchFamily="34" charset="0"/>
              <a:buChar char="•"/>
            </a:pPr>
            <a:r>
              <a:rPr lang="en-US" dirty="0" smtClean="0"/>
              <a:t>There are </a:t>
            </a:r>
            <a:r>
              <a:rPr lang="en-US" dirty="0" smtClean="0"/>
              <a:t>three ways to search for an </a:t>
            </a:r>
            <a:r>
              <a:rPr lang="en-US" dirty="0" smtClean="0"/>
              <a:t>item in </a:t>
            </a:r>
            <a:r>
              <a:rPr lang="en-US" dirty="0" err="1" smtClean="0"/>
              <a:t>PiM</a:t>
            </a:r>
            <a:r>
              <a:rPr lang="en-US" dirty="0" smtClean="0"/>
              <a:t>:</a:t>
            </a:r>
            <a:endParaRPr lang="en-US" dirty="0" smtClean="0"/>
          </a:p>
        </p:txBody>
      </p:sp>
      <p:sp>
        <p:nvSpPr>
          <p:cNvPr id="8" name="Rectangular Callout 7"/>
          <p:cNvSpPr/>
          <p:nvPr/>
        </p:nvSpPr>
        <p:spPr>
          <a:xfrm>
            <a:off x="1724025"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smtClean="0"/>
              <a:t>1) Search by </a:t>
            </a:r>
            <a:r>
              <a:rPr lang="en-US" sz="1400" dirty="0" err="1" smtClean="0"/>
              <a:t>Toy#s</a:t>
            </a:r>
            <a:r>
              <a:rPr lang="en-US" sz="1400" dirty="0" smtClean="0"/>
              <a:t> or </a:t>
            </a:r>
            <a:r>
              <a:rPr lang="en-US" sz="1400" dirty="0" smtClean="0"/>
              <a:t>UPCs</a:t>
            </a:r>
            <a:endParaRPr lang="en-US" sz="1400" dirty="0"/>
          </a:p>
        </p:txBody>
      </p:sp>
      <p:sp>
        <p:nvSpPr>
          <p:cNvPr id="9" name="Rectangular Callout 8"/>
          <p:cNvSpPr/>
          <p:nvPr/>
        </p:nvSpPr>
        <p:spPr>
          <a:xfrm>
            <a:off x="6896051"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smtClean="0"/>
              <a:t>3) Search by</a:t>
            </a:r>
          </a:p>
          <a:p>
            <a:pPr algn="ctr"/>
            <a:r>
              <a:rPr lang="en-US" sz="1400" dirty="0" smtClean="0"/>
              <a:t>GRS Levels</a:t>
            </a:r>
            <a:endParaRPr lang="en-US" sz="1400" dirty="0"/>
          </a:p>
        </p:txBody>
      </p:sp>
      <p:sp>
        <p:nvSpPr>
          <p:cNvPr id="10" name="Rectangular Callout 9"/>
          <p:cNvSpPr/>
          <p:nvPr/>
        </p:nvSpPr>
        <p:spPr>
          <a:xfrm>
            <a:off x="4033837"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smtClean="0"/>
              <a:t>2) Search by</a:t>
            </a:r>
          </a:p>
          <a:p>
            <a:pPr algn="ctr"/>
            <a:r>
              <a:rPr lang="en-US" sz="1400" dirty="0" smtClean="0"/>
              <a:t>Product Name</a:t>
            </a:r>
            <a:endParaRPr lang="en-US" sz="1400" dirty="0"/>
          </a:p>
        </p:txBody>
      </p:sp>
      <p:sp>
        <p:nvSpPr>
          <p:cNvPr id="4" name="Rectangle 3"/>
          <p:cNvSpPr/>
          <p:nvPr/>
        </p:nvSpPr>
        <p:spPr>
          <a:xfrm>
            <a:off x="5622828" y="5638800"/>
            <a:ext cx="3158104" cy="1015663"/>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14300" indent="-114300">
              <a:buFont typeface="Arial" panose="020B0604020202020204" pitchFamily="34" charset="0"/>
              <a:buChar char="•"/>
            </a:pPr>
            <a:r>
              <a:rPr lang="en-US" sz="1200" dirty="0" smtClean="0"/>
              <a:t>You </a:t>
            </a:r>
            <a:r>
              <a:rPr lang="en-US" sz="1200" dirty="0"/>
              <a:t>can copy and paste a list of Toy #s or </a:t>
            </a:r>
            <a:r>
              <a:rPr lang="en-US" sz="1200" dirty="0" smtClean="0"/>
              <a:t>UPCs </a:t>
            </a:r>
            <a:r>
              <a:rPr lang="en-US" sz="1200" dirty="0"/>
              <a:t>from Excel vs. typing one by </a:t>
            </a:r>
            <a:r>
              <a:rPr lang="en-US" sz="1200" dirty="0" smtClean="0"/>
              <a:t>one</a:t>
            </a:r>
          </a:p>
          <a:p>
            <a:pPr marL="114300" indent="-114300">
              <a:buFont typeface="Arial" panose="020B0604020202020204" pitchFamily="34" charset="0"/>
              <a:buChar char="•"/>
            </a:pPr>
            <a:r>
              <a:rPr lang="en-US" sz="1200" dirty="0" smtClean="0"/>
              <a:t>Product Name search checks 3 different fields for your keywords: Description, Legal Name and Working Name</a:t>
            </a:r>
          </a:p>
        </p:txBody>
      </p:sp>
      <p:sp>
        <p:nvSpPr>
          <p:cNvPr id="5" name="Rectangle 4"/>
          <p:cNvSpPr/>
          <p:nvPr/>
        </p:nvSpPr>
        <p:spPr>
          <a:xfrm>
            <a:off x="5622828" y="5277445"/>
            <a:ext cx="1343701" cy="369332"/>
          </a:xfrm>
          <a:prstGeom prst="rect">
            <a:avLst/>
          </a:prstGeom>
        </p:spPr>
        <p:txBody>
          <a:bodyPr wrap="none">
            <a:spAutoFit/>
          </a:bodyPr>
          <a:lstStyle/>
          <a:p>
            <a:r>
              <a:rPr lang="en-US" dirty="0" smtClean="0">
                <a:solidFill>
                  <a:srgbClr val="00B050"/>
                </a:solidFill>
              </a:rPr>
              <a:t>Tips &amp; Tricks</a:t>
            </a:r>
            <a:endParaRPr lang="en-US" dirty="0">
              <a:solidFill>
                <a:srgbClr val="00B050"/>
              </a:solidFill>
            </a:endParaRPr>
          </a:p>
        </p:txBody>
      </p:sp>
      <p:pic>
        <p:nvPicPr>
          <p:cNvPr id="18" name="Picture 42" descr="kid19.png"/>
          <p:cNvPicPr>
            <a:picLocks noChangeAspect="1"/>
          </p:cNvPicPr>
          <p:nvPr/>
        </p:nvPicPr>
        <p:blipFill>
          <a:blip r:embed="rId4"/>
          <a:srcRect/>
          <a:stretch>
            <a:fillRect/>
          </a:stretch>
        </p:blipFill>
        <p:spPr bwMode="auto">
          <a:xfrm>
            <a:off x="4648199" y="5541265"/>
            <a:ext cx="969707" cy="1155366"/>
          </a:xfrm>
          <a:prstGeom prst="rect">
            <a:avLst/>
          </a:prstGeom>
          <a:noFill/>
          <a:ln w="9525">
            <a:noFill/>
            <a:miter lim="800000"/>
            <a:headEnd/>
            <a:tailEnd/>
          </a:ln>
        </p:spPr>
      </p:pic>
      <p:sp>
        <p:nvSpPr>
          <p:cNvPr id="6" name="Rectangle 5"/>
          <p:cNvSpPr/>
          <p:nvPr/>
        </p:nvSpPr>
        <p:spPr>
          <a:xfrm>
            <a:off x="457200" y="2590800"/>
            <a:ext cx="2286000" cy="228600"/>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6006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475666" cy="523220"/>
          </a:xfrm>
          <a:prstGeom prst="rect">
            <a:avLst/>
          </a:prstGeom>
        </p:spPr>
        <p:txBody>
          <a:bodyPr wrap="none">
            <a:spAutoFit/>
          </a:bodyPr>
          <a:lstStyle/>
          <a:p>
            <a:r>
              <a:rPr lang="en-US" sz="2800" b="1" dirty="0" smtClean="0"/>
              <a:t>Product Search: Search Results Grid</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3" name="Rectangle 2"/>
          <p:cNvSpPr/>
          <p:nvPr/>
        </p:nvSpPr>
        <p:spPr>
          <a:xfrm>
            <a:off x="228600" y="1143000"/>
            <a:ext cx="8915400" cy="1077218"/>
          </a:xfrm>
          <a:prstGeom prst="rect">
            <a:avLst/>
          </a:prstGeom>
        </p:spPr>
        <p:txBody>
          <a:bodyPr wrap="square">
            <a:spAutoFit/>
          </a:bodyPr>
          <a:lstStyle/>
          <a:p>
            <a:pPr marL="285750" indent="-285750">
              <a:buFont typeface="Arial" panose="020B0604020202020204" pitchFamily="34" charset="0"/>
              <a:buChar char="•"/>
            </a:pPr>
            <a:r>
              <a:rPr lang="en-US" sz="1600" dirty="0" smtClean="0"/>
              <a:t>Search results are displayed in a grid format which mimics how they will look when exported to Excel.</a:t>
            </a:r>
          </a:p>
          <a:p>
            <a:pPr marL="285750" indent="-285750">
              <a:buFont typeface="Arial" panose="020B0604020202020204" pitchFamily="34" charset="0"/>
              <a:buChar char="•"/>
            </a:pPr>
            <a:r>
              <a:rPr lang="en-US" sz="1600" dirty="0" smtClean="0"/>
              <a:t>The default search results presents only </a:t>
            </a:r>
            <a:r>
              <a:rPr lang="en-US" sz="1600" u="sng" dirty="0" smtClean="0"/>
              <a:t>Quoting Attributes.</a:t>
            </a:r>
          </a:p>
          <a:p>
            <a:pPr marL="285750" indent="-285750">
              <a:buFont typeface="Arial" panose="020B0604020202020204" pitchFamily="34" charset="0"/>
              <a:buChar char="•"/>
            </a:pPr>
            <a:r>
              <a:rPr lang="en-US" sz="1600" dirty="0" smtClean="0"/>
              <a:t>Toggle the View drop down to </a:t>
            </a:r>
            <a:r>
              <a:rPr lang="en-US" sz="1600" u="sng" dirty="0" smtClean="0"/>
              <a:t>All Attributes </a:t>
            </a:r>
            <a:r>
              <a:rPr lang="en-US" sz="1600" dirty="0" smtClean="0"/>
              <a:t>to show all attributes available in </a:t>
            </a:r>
            <a:r>
              <a:rPr lang="en-US" sz="1600" dirty="0" err="1" smtClean="0"/>
              <a:t>PiM</a:t>
            </a:r>
            <a:r>
              <a:rPr lang="en-US" sz="1600" dirty="0" smtClean="0"/>
              <a:t>.</a:t>
            </a:r>
          </a:p>
          <a:p>
            <a:pPr marL="285750" indent="-285750">
              <a:buFont typeface="Arial" panose="020B0604020202020204" pitchFamily="34" charset="0"/>
              <a:buChar char="•"/>
            </a:pPr>
            <a:r>
              <a:rPr lang="en-US" sz="1600" dirty="0" smtClean="0"/>
              <a:t>Click “Download This Page” button to export the data shown on the current page</a:t>
            </a: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1696"/>
          <a:stretch/>
        </p:blipFill>
        <p:spPr bwMode="auto">
          <a:xfrm>
            <a:off x="341690" y="2438468"/>
            <a:ext cx="8000513" cy="42682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5867400" y="5244405"/>
            <a:ext cx="3158104" cy="1384995"/>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71450" indent="-171450">
              <a:buFont typeface="Arial" panose="020B0604020202020204" pitchFamily="34" charset="0"/>
              <a:buChar char="•"/>
            </a:pPr>
            <a:r>
              <a:rPr lang="en-US" sz="1200" dirty="0"/>
              <a:t>Items will be sorted </a:t>
            </a:r>
            <a:r>
              <a:rPr lang="en-US" sz="1200" dirty="0" smtClean="0"/>
              <a:t>by: Toy </a:t>
            </a:r>
            <a:r>
              <a:rPr lang="en-US" sz="1200" dirty="0"/>
              <a:t># + Packaging Language + Case Pack</a:t>
            </a:r>
          </a:p>
          <a:p>
            <a:pPr marL="171450" indent="-171450">
              <a:buFont typeface="Arial" panose="020B0604020202020204" pitchFamily="34" charset="0"/>
              <a:buChar char="•"/>
            </a:pPr>
            <a:r>
              <a:rPr lang="en-US" sz="1200" dirty="0" smtClean="0"/>
              <a:t>The page defaults </a:t>
            </a:r>
            <a:r>
              <a:rPr lang="en-US" sz="1200" dirty="0"/>
              <a:t>to </a:t>
            </a:r>
            <a:r>
              <a:rPr lang="en-US" sz="1200" dirty="0" smtClean="0"/>
              <a:t>10 </a:t>
            </a:r>
            <a:r>
              <a:rPr lang="en-US" sz="1200" dirty="0"/>
              <a:t>rows of data even though more data may be available to scroll through. You can change the page to display (and download) up to 50 rows of data. To download more data, use the </a:t>
            </a:r>
            <a:r>
              <a:rPr lang="en-US" sz="1200" b="1" dirty="0"/>
              <a:t>Reports Tab</a:t>
            </a:r>
            <a:r>
              <a:rPr lang="en-US" sz="1200" dirty="0"/>
              <a:t>.</a:t>
            </a:r>
          </a:p>
        </p:txBody>
      </p:sp>
      <p:sp>
        <p:nvSpPr>
          <p:cNvPr id="11" name="Rectangle 10"/>
          <p:cNvSpPr/>
          <p:nvPr/>
        </p:nvSpPr>
        <p:spPr>
          <a:xfrm>
            <a:off x="5791200" y="4876800"/>
            <a:ext cx="1343701" cy="369332"/>
          </a:xfrm>
          <a:prstGeom prst="rect">
            <a:avLst/>
          </a:prstGeom>
        </p:spPr>
        <p:txBody>
          <a:bodyPr wrap="none">
            <a:spAutoFit/>
          </a:bodyPr>
          <a:lstStyle/>
          <a:p>
            <a:r>
              <a:rPr lang="en-US" dirty="0" smtClean="0">
                <a:solidFill>
                  <a:srgbClr val="00B050"/>
                </a:solidFill>
              </a:rPr>
              <a:t>Tips &amp; Tricks</a:t>
            </a:r>
            <a:endParaRPr lang="en-US" dirty="0">
              <a:solidFill>
                <a:srgbClr val="00B050"/>
              </a:solidFill>
            </a:endParaRPr>
          </a:p>
        </p:txBody>
      </p:sp>
      <p:sp>
        <p:nvSpPr>
          <p:cNvPr id="7" name="Rectangle 6"/>
          <p:cNvSpPr/>
          <p:nvPr/>
        </p:nvSpPr>
        <p:spPr>
          <a:xfrm>
            <a:off x="1143000" y="2743200"/>
            <a:ext cx="1752600" cy="53066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781801" y="2667000"/>
            <a:ext cx="1219200" cy="3810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279525" y="27491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2" name="Right Arrow 21"/>
          <p:cNvSpPr/>
          <p:nvPr/>
        </p:nvSpPr>
        <p:spPr>
          <a:xfrm>
            <a:off x="602263" y="28013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 name="Rectangle 22"/>
          <p:cNvSpPr/>
          <p:nvPr/>
        </p:nvSpPr>
        <p:spPr>
          <a:xfrm>
            <a:off x="630838" y="6438900"/>
            <a:ext cx="1219200" cy="3810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Arrow 23"/>
          <p:cNvSpPr/>
          <p:nvPr/>
        </p:nvSpPr>
        <p:spPr>
          <a:xfrm>
            <a:off x="223813" y="6490006"/>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31082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6029343" cy="523220"/>
          </a:xfrm>
          <a:prstGeom prst="rect">
            <a:avLst/>
          </a:prstGeom>
        </p:spPr>
        <p:txBody>
          <a:bodyPr wrap="none">
            <a:spAutoFit/>
          </a:bodyPr>
          <a:lstStyle/>
          <a:p>
            <a:r>
              <a:rPr lang="en-US" sz="2800" b="1" dirty="0" smtClean="0"/>
              <a:t>Product Search: Product Details Pop-up</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4" name="Rectangle 3"/>
          <p:cNvSpPr/>
          <p:nvPr/>
        </p:nvSpPr>
        <p:spPr>
          <a:xfrm>
            <a:off x="228600" y="1143000"/>
            <a:ext cx="8915400" cy="1569660"/>
          </a:xfrm>
          <a:prstGeom prst="rect">
            <a:avLst/>
          </a:prstGeom>
        </p:spPr>
        <p:txBody>
          <a:bodyPr wrap="square">
            <a:spAutoFit/>
          </a:bodyPr>
          <a:lstStyle/>
          <a:p>
            <a:pPr marL="285750" indent="-285750">
              <a:buFont typeface="Arial" panose="020B0604020202020204" pitchFamily="34" charset="0"/>
              <a:buChar char="•"/>
            </a:pPr>
            <a:r>
              <a:rPr lang="en-US" sz="1600" dirty="0" smtClean="0"/>
              <a:t>To open the Product Details Pop-up, click the        button (or double click the row)</a:t>
            </a:r>
          </a:p>
          <a:p>
            <a:pPr marL="285750" indent="-285750">
              <a:buFont typeface="Arial" panose="020B0604020202020204" pitchFamily="34" charset="0"/>
              <a:buChar char="•"/>
            </a:pPr>
            <a:r>
              <a:rPr lang="en-US" sz="1600" dirty="0" smtClean="0"/>
              <a:t>From the Product Details Pop-up, you can:</a:t>
            </a:r>
          </a:p>
          <a:p>
            <a:pPr marL="742950" lvl="1" indent="-285750">
              <a:buFont typeface="Arial" panose="020B0604020202020204" pitchFamily="34" charset="0"/>
              <a:buChar char="•"/>
            </a:pPr>
            <a:r>
              <a:rPr lang="en-US" sz="1600" dirty="0" smtClean="0"/>
              <a:t>Export data to Excel</a:t>
            </a:r>
          </a:p>
          <a:p>
            <a:pPr marL="742950" lvl="1" indent="-285750">
              <a:buFont typeface="Arial" panose="020B0604020202020204" pitchFamily="34" charset="0"/>
              <a:buChar char="•"/>
            </a:pPr>
            <a:r>
              <a:rPr lang="en-US" sz="1600" dirty="0" smtClean="0"/>
              <a:t>Generate a PPT Sell Sheet or Product Data Sheet</a:t>
            </a:r>
          </a:p>
          <a:p>
            <a:pPr marL="742950" lvl="1" indent="-285750">
              <a:buFont typeface="Arial" panose="020B0604020202020204" pitchFamily="34" charset="0"/>
              <a:buChar char="•"/>
            </a:pPr>
            <a:r>
              <a:rPr lang="en-US" sz="1600" dirty="0" smtClean="0"/>
              <a:t>Click to access high res images in MAX</a:t>
            </a:r>
          </a:p>
          <a:p>
            <a:pPr marL="742950" lvl="1" indent="-285750">
              <a:buFont typeface="Arial" panose="020B0604020202020204" pitchFamily="34" charset="0"/>
              <a:buChar char="•"/>
            </a:pPr>
            <a:r>
              <a:rPr lang="en-US" sz="1600" dirty="0" smtClean="0"/>
              <a:t>For Assortments, view Items in Assortment with Quantities (Bottom of the Page)</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4350" y="1142999"/>
            <a:ext cx="32385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7333" y="2741344"/>
            <a:ext cx="6753668" cy="404045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647777" y="2877502"/>
            <a:ext cx="2390823" cy="70389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233150" y="3121074"/>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Rectangle 8"/>
          <p:cNvSpPr/>
          <p:nvPr/>
        </p:nvSpPr>
        <p:spPr>
          <a:xfrm>
            <a:off x="4710450" y="3810000"/>
            <a:ext cx="102870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343400" y="38540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890111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015219" cy="523220"/>
          </a:xfrm>
          <a:prstGeom prst="rect">
            <a:avLst/>
          </a:prstGeom>
        </p:spPr>
        <p:txBody>
          <a:bodyPr wrap="none">
            <a:spAutoFit/>
          </a:bodyPr>
          <a:lstStyle/>
          <a:p>
            <a:r>
              <a:rPr lang="en-US" sz="2800" b="1" dirty="0" smtClean="0"/>
              <a:t>Product Search: Assortment Info</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4" name="Rectangle 3"/>
          <p:cNvSpPr/>
          <p:nvPr/>
        </p:nvSpPr>
        <p:spPr>
          <a:xfrm>
            <a:off x="228600" y="1143000"/>
            <a:ext cx="8915400" cy="830997"/>
          </a:xfrm>
          <a:prstGeom prst="rect">
            <a:avLst/>
          </a:prstGeom>
        </p:spPr>
        <p:txBody>
          <a:bodyPr wrap="square">
            <a:spAutoFit/>
          </a:bodyPr>
          <a:lstStyle/>
          <a:p>
            <a:pPr marL="285750" indent="-285750">
              <a:buFont typeface="Arial" panose="020B0604020202020204" pitchFamily="34" charset="0"/>
              <a:buChar char="•"/>
            </a:pPr>
            <a:r>
              <a:rPr lang="en-US" sz="1600" dirty="0" smtClean="0"/>
              <a:t>For Assortment items, you can view the Child IIAs by clicking on the          on the far left</a:t>
            </a:r>
          </a:p>
          <a:p>
            <a:pPr marL="285750" indent="-285750">
              <a:buFont typeface="Arial" panose="020B0604020202020204" pitchFamily="34" charset="0"/>
              <a:buChar char="•"/>
            </a:pPr>
            <a:r>
              <a:rPr lang="en-US" sz="1600" dirty="0" smtClean="0"/>
              <a:t>This will expand to show the IIAs along with their respective Quantities</a:t>
            </a:r>
          </a:p>
          <a:p>
            <a:pPr marL="285750" indent="-285750">
              <a:buFont typeface="Arial" panose="020B0604020202020204" pitchFamily="34" charset="0"/>
              <a:buChar char="•"/>
            </a:pPr>
            <a:r>
              <a:rPr lang="en-US" sz="1600" dirty="0" smtClean="0"/>
              <a:t>You can also view IIA information at the bottom of the Product Details Pop-up</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37" t="14368"/>
          <a:stretch/>
        </p:blipFill>
        <p:spPr bwMode="auto">
          <a:xfrm>
            <a:off x="457200" y="2209801"/>
            <a:ext cx="7447880" cy="14192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143000"/>
            <a:ext cx="381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67075" y="3124201"/>
            <a:ext cx="31875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40325" y="3124201"/>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5825" y="3733801"/>
            <a:ext cx="7967383" cy="1828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ight Arrow 9"/>
          <p:cNvSpPr/>
          <p:nvPr/>
        </p:nvSpPr>
        <p:spPr>
          <a:xfrm rot="2354391">
            <a:off x="618397" y="36254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p:cNvSpPr/>
          <p:nvPr/>
        </p:nvSpPr>
        <p:spPr>
          <a:xfrm>
            <a:off x="8153400" y="3629027"/>
            <a:ext cx="685800" cy="208597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410200" y="2209801"/>
            <a:ext cx="685800" cy="132396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067300" y="3705213"/>
            <a:ext cx="685800" cy="200978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9889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75" y="4296635"/>
            <a:ext cx="8110538" cy="14883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646226" cy="523220"/>
          </a:xfrm>
          <a:prstGeom prst="rect">
            <a:avLst/>
          </a:prstGeom>
        </p:spPr>
        <p:txBody>
          <a:bodyPr wrap="none">
            <a:spAutoFit/>
          </a:bodyPr>
          <a:lstStyle/>
          <a:p>
            <a:r>
              <a:rPr lang="en-US" sz="2800" b="1" dirty="0" smtClean="0"/>
              <a:t>Product Search: Where IIAs are Used</a:t>
            </a:r>
            <a:endParaRPr lang="en-US" sz="2800" b="1" dirty="0"/>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4" name="Rectangle 3"/>
          <p:cNvSpPr/>
          <p:nvPr/>
        </p:nvSpPr>
        <p:spPr>
          <a:xfrm>
            <a:off x="228600" y="1143000"/>
            <a:ext cx="8915400" cy="584775"/>
          </a:xfrm>
          <a:prstGeom prst="rect">
            <a:avLst/>
          </a:prstGeom>
        </p:spPr>
        <p:txBody>
          <a:bodyPr wrap="square">
            <a:spAutoFit/>
          </a:bodyPr>
          <a:lstStyle/>
          <a:p>
            <a:pPr marL="285750" indent="-285750">
              <a:buFont typeface="Arial" panose="020B0604020202020204" pitchFamily="34" charset="0"/>
              <a:buChar char="•"/>
            </a:pPr>
            <a:r>
              <a:rPr lang="en-US" sz="1600" dirty="0" smtClean="0"/>
              <a:t>For Child items, you can view the Assortments where the item is used by clicking the </a:t>
            </a:r>
          </a:p>
          <a:p>
            <a:pPr marL="285750" indent="-285750">
              <a:buFont typeface="Arial" panose="020B0604020202020204" pitchFamily="34" charset="0"/>
              <a:buChar char="•"/>
            </a:pPr>
            <a:r>
              <a:rPr lang="en-US" sz="1600" dirty="0" smtClean="0"/>
              <a:t>This will open a pop-up which lists all Assortments the child item belong to</a:t>
            </a:r>
          </a:p>
        </p:txBody>
      </p:sp>
      <p:sp>
        <p:nvSpPr>
          <p:cNvPr id="7" name="Rectangle 6"/>
          <p:cNvSpPr/>
          <p:nvPr/>
        </p:nvSpPr>
        <p:spPr>
          <a:xfrm>
            <a:off x="693869" y="5321776"/>
            <a:ext cx="31875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323850" y="5365799"/>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2" y="2349976"/>
            <a:ext cx="6934198" cy="2133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ight Arrow 15"/>
          <p:cNvSpPr/>
          <p:nvPr/>
        </p:nvSpPr>
        <p:spPr>
          <a:xfrm rot="19433107">
            <a:off x="1539473" y="4274317"/>
            <a:ext cx="731057"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4986553" y="4572000"/>
            <a:ext cx="685800" cy="132396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209800" y="3085784"/>
            <a:ext cx="2209800" cy="33099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3800" y="1143000"/>
            <a:ext cx="3524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2482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311711" cy="523220"/>
          </a:xfrm>
          <a:prstGeom prst="rect">
            <a:avLst/>
          </a:prstGeom>
        </p:spPr>
        <p:txBody>
          <a:bodyPr wrap="none">
            <a:spAutoFit/>
          </a:bodyPr>
          <a:lstStyle/>
          <a:p>
            <a:r>
              <a:rPr lang="en-US" sz="2800" b="1" dirty="0" smtClean="0"/>
              <a:t>Reports: Sell Sheets &amp; Data Sheets</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27527" r="25893"/>
          <a:stretch/>
        </p:blipFill>
        <p:spPr bwMode="auto">
          <a:xfrm>
            <a:off x="1219200" y="2636247"/>
            <a:ext cx="6629400" cy="39169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52400" y="1143000"/>
            <a:ext cx="9067800" cy="1384995"/>
          </a:xfrm>
          <a:prstGeom prst="rect">
            <a:avLst/>
          </a:prstGeom>
        </p:spPr>
        <p:txBody>
          <a:bodyPr wrap="square">
            <a:spAutoFit/>
          </a:bodyPr>
          <a:lstStyle/>
          <a:p>
            <a:pPr marL="285750" indent="-285750">
              <a:buFont typeface="Arial" panose="020B0604020202020204" pitchFamily="34" charset="0"/>
              <a:buChar char="•"/>
            </a:pPr>
            <a:r>
              <a:rPr lang="en-US" sz="1400" dirty="0" smtClean="0"/>
              <a:t>From the Reports </a:t>
            </a:r>
            <a:r>
              <a:rPr lang="en-US" sz="1400" dirty="0" smtClean="0">
                <a:sym typeface="Wingdings" panose="05000000000000000000" pitchFamily="2" charset="2"/>
              </a:rPr>
              <a:t> Sales Material Generator menu, you can create three types of PowerPoints</a:t>
            </a:r>
          </a:p>
          <a:p>
            <a:pPr marL="800100" lvl="1" indent="-342900">
              <a:buFont typeface="+mj-lt"/>
              <a:buAutoNum type="arabicPeriod"/>
            </a:pPr>
            <a:r>
              <a:rPr lang="en-US" sz="1400" dirty="0" smtClean="0">
                <a:sym typeface="Wingdings" panose="05000000000000000000" pitchFamily="2" charset="2"/>
              </a:rPr>
              <a:t>Sell Sheet (Landscape </a:t>
            </a:r>
            <a:r>
              <a:rPr lang="en-US" sz="1400" dirty="0">
                <a:sym typeface="Wingdings" panose="05000000000000000000" pitchFamily="2" charset="2"/>
              </a:rPr>
              <a:t>L</a:t>
            </a:r>
            <a:r>
              <a:rPr lang="en-US" sz="1400" dirty="0" smtClean="0">
                <a:sym typeface="Wingdings" panose="05000000000000000000" pitchFamily="2" charset="2"/>
              </a:rPr>
              <a:t>ayout)</a:t>
            </a:r>
          </a:p>
          <a:p>
            <a:pPr marL="800100" lvl="1" indent="-342900">
              <a:buFont typeface="+mj-lt"/>
              <a:buAutoNum type="arabicPeriod"/>
            </a:pPr>
            <a:r>
              <a:rPr lang="en-US" sz="1400" dirty="0" smtClean="0">
                <a:sym typeface="Wingdings" panose="05000000000000000000" pitchFamily="2" charset="2"/>
              </a:rPr>
              <a:t>Sell Sheet (Portrait </a:t>
            </a:r>
            <a:r>
              <a:rPr lang="en-US" sz="1400" dirty="0">
                <a:sym typeface="Wingdings" panose="05000000000000000000" pitchFamily="2" charset="2"/>
              </a:rPr>
              <a:t>L</a:t>
            </a:r>
            <a:r>
              <a:rPr lang="en-US" sz="1400" dirty="0" smtClean="0">
                <a:sym typeface="Wingdings" panose="05000000000000000000" pitchFamily="2" charset="2"/>
              </a:rPr>
              <a:t>ayout)</a:t>
            </a:r>
          </a:p>
          <a:p>
            <a:pPr marL="800100" lvl="1" indent="-342900">
              <a:buFont typeface="+mj-lt"/>
              <a:buAutoNum type="arabicPeriod"/>
            </a:pPr>
            <a:r>
              <a:rPr lang="en-US" sz="1400" dirty="0" smtClean="0">
                <a:sym typeface="Wingdings" panose="05000000000000000000" pitchFamily="2" charset="2"/>
              </a:rPr>
              <a:t>Product Data Sheet</a:t>
            </a:r>
          </a:p>
          <a:p>
            <a:pPr marL="342900" indent="-342900">
              <a:buFont typeface="Arial" panose="020B0604020202020204" pitchFamily="34" charset="0"/>
              <a:buChar char="•"/>
            </a:pPr>
            <a:r>
              <a:rPr lang="en-US" sz="1400" dirty="0" smtClean="0">
                <a:sym typeface="Wingdings" panose="05000000000000000000" pitchFamily="2" charset="2"/>
              </a:rPr>
              <a:t>Sell Sheets contain images, copy &amp; key sales data</a:t>
            </a:r>
          </a:p>
          <a:p>
            <a:pPr marL="342900" indent="-342900">
              <a:buFont typeface="Arial" panose="020B0604020202020204" pitchFamily="34" charset="0"/>
              <a:buChar char="•"/>
            </a:pPr>
            <a:r>
              <a:rPr lang="en-US" sz="1400" dirty="0" smtClean="0">
                <a:sym typeface="Wingdings" panose="05000000000000000000" pitchFamily="2" charset="2"/>
              </a:rPr>
              <a:t>Data Sheets do not have images or copy, but instead show additional data (such as list of Child UPCs for Assortments)</a:t>
            </a:r>
          </a:p>
        </p:txBody>
      </p:sp>
      <p:sp>
        <p:nvSpPr>
          <p:cNvPr id="7" name="Rectangle 6"/>
          <p:cNvSpPr/>
          <p:nvPr/>
        </p:nvSpPr>
        <p:spPr>
          <a:xfrm>
            <a:off x="2057400" y="5559536"/>
            <a:ext cx="5486400" cy="45720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652250" y="5679759"/>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Rectangle 8"/>
          <p:cNvSpPr/>
          <p:nvPr/>
        </p:nvSpPr>
        <p:spPr>
          <a:xfrm>
            <a:off x="2866977" y="3273536"/>
            <a:ext cx="1933623" cy="351949"/>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2476500" y="334113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1943427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182" r="27433" b="11382"/>
          <a:stretch/>
        </p:blipFill>
        <p:spPr bwMode="auto">
          <a:xfrm>
            <a:off x="335745" y="2796769"/>
            <a:ext cx="5729312" cy="345519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311711" cy="523220"/>
          </a:xfrm>
          <a:prstGeom prst="rect">
            <a:avLst/>
          </a:prstGeom>
        </p:spPr>
        <p:txBody>
          <a:bodyPr wrap="none">
            <a:spAutoFit/>
          </a:bodyPr>
          <a:lstStyle/>
          <a:p>
            <a:r>
              <a:rPr lang="en-US" sz="2800" b="1" dirty="0" smtClean="0"/>
              <a:t>Reports: Sell Sheets &amp; Data Sheets</a:t>
            </a:r>
            <a:endParaRPr lang="en-US" sz="2800" b="1" dirty="0"/>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6" name="Rectangle 5"/>
          <p:cNvSpPr/>
          <p:nvPr/>
        </p:nvSpPr>
        <p:spPr>
          <a:xfrm>
            <a:off x="152400" y="1066562"/>
            <a:ext cx="9067800" cy="1600438"/>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To create Sales </a:t>
            </a:r>
            <a:r>
              <a:rPr lang="en-US" sz="1400" dirty="0" smtClean="0">
                <a:sym typeface="Wingdings" panose="05000000000000000000" pitchFamily="2" charset="2"/>
              </a:rPr>
              <a:t>Materials: </a:t>
            </a:r>
            <a:r>
              <a:rPr lang="en-US" sz="1400" dirty="0">
                <a:sym typeface="Wingdings" panose="05000000000000000000" pitchFamily="2" charset="2"/>
              </a:rPr>
              <a:t>C</a:t>
            </a:r>
            <a:r>
              <a:rPr lang="en-US" sz="1400" dirty="0" smtClean="0">
                <a:sym typeface="Wingdings" panose="05000000000000000000" pitchFamily="2" charset="2"/>
              </a:rPr>
              <a:t>opy </a:t>
            </a:r>
            <a:r>
              <a:rPr lang="en-US" sz="1400" dirty="0">
                <a:sym typeface="Wingdings" panose="05000000000000000000" pitchFamily="2" charset="2"/>
              </a:rPr>
              <a:t>and paste a list of </a:t>
            </a:r>
            <a:r>
              <a:rPr lang="en-US" sz="1400" dirty="0" smtClean="0">
                <a:sym typeface="Wingdings" panose="05000000000000000000" pitchFamily="2" charset="2"/>
              </a:rPr>
              <a:t>Toy Dash numbers </a:t>
            </a:r>
            <a:r>
              <a:rPr lang="en-US" sz="1400" dirty="0">
                <a:sym typeface="Wingdings" panose="05000000000000000000" pitchFamily="2" charset="2"/>
              </a:rPr>
              <a:t>into the entry box, select a Line Year</a:t>
            </a:r>
            <a:r>
              <a:rPr lang="en-US" sz="1400" dirty="0" smtClean="0">
                <a:sym typeface="Wingdings" panose="05000000000000000000" pitchFamily="2" charset="2"/>
              </a:rPr>
              <a:t>, choose your Sales Material Type, give the report a name and click “Generate Report”</a:t>
            </a:r>
          </a:p>
          <a:p>
            <a:pPr marL="342900" indent="-342900">
              <a:buFont typeface="Arial" panose="020B0604020202020204" pitchFamily="34" charset="0"/>
              <a:buChar char="•"/>
            </a:pPr>
            <a:r>
              <a:rPr lang="en-US" sz="1400" dirty="0" smtClean="0">
                <a:sym typeface="Wingdings" panose="05000000000000000000" pitchFamily="2" charset="2"/>
              </a:rPr>
              <a:t>A pop-up box will give the option of selecting a Product Image and/or Product in Package Image for each item</a:t>
            </a:r>
          </a:p>
          <a:p>
            <a:pPr marL="342900" indent="-342900">
              <a:buFont typeface="Arial" panose="020B0604020202020204" pitchFamily="34" charset="0"/>
              <a:buChar char="•"/>
            </a:pPr>
            <a:r>
              <a:rPr lang="en-US" sz="1400" dirty="0" smtClean="0">
                <a:sym typeface="Wingdings" panose="05000000000000000000" pitchFamily="2" charset="2"/>
              </a:rPr>
              <a:t>Make your selections and click “Finish”</a:t>
            </a:r>
          </a:p>
          <a:p>
            <a:pPr marL="342900" indent="-342900">
              <a:buFont typeface="Arial" panose="020B0604020202020204" pitchFamily="34" charset="0"/>
              <a:buChar char="•"/>
            </a:pPr>
            <a:r>
              <a:rPr lang="en-US" sz="1400" dirty="0">
                <a:sym typeface="Wingdings" panose="05000000000000000000" pitchFamily="2" charset="2"/>
              </a:rPr>
              <a:t>You will receive an email notification when the file is ready for download from the </a:t>
            </a:r>
            <a:r>
              <a:rPr lang="en-US" sz="1400" dirty="0" err="1">
                <a:sym typeface="Wingdings" panose="05000000000000000000" pitchFamily="2" charset="2"/>
              </a:rPr>
              <a:t>PiM</a:t>
            </a:r>
            <a:r>
              <a:rPr lang="en-US" sz="1400" dirty="0">
                <a:sym typeface="Wingdings" panose="05000000000000000000" pitchFamily="2" charset="2"/>
              </a:rPr>
              <a:t> </a:t>
            </a:r>
            <a:r>
              <a:rPr lang="en-US" sz="1400" i="1" dirty="0">
                <a:sym typeface="Wingdings" panose="05000000000000000000" pitchFamily="2" charset="2"/>
              </a:rPr>
              <a:t>Report History </a:t>
            </a:r>
            <a:r>
              <a:rPr lang="en-US" sz="1400" dirty="0">
                <a:sym typeface="Wingdings" panose="05000000000000000000" pitchFamily="2" charset="2"/>
              </a:rPr>
              <a:t>section. </a:t>
            </a:r>
            <a:endParaRPr lang="en-US" sz="1400" dirty="0" smtClean="0">
              <a:sym typeface="Wingdings" panose="05000000000000000000" pitchFamily="2" charset="2"/>
            </a:endParaRPr>
          </a:p>
          <a:p>
            <a:r>
              <a:rPr lang="en-US" sz="1400" dirty="0" smtClean="0">
                <a:sym typeface="Wingdings" panose="05000000000000000000" pitchFamily="2" charset="2"/>
              </a:rPr>
              <a:t>(</a:t>
            </a:r>
            <a:r>
              <a:rPr lang="en-US" sz="1400" dirty="0">
                <a:sym typeface="Wingdings" panose="05000000000000000000" pitchFamily="2" charset="2"/>
              </a:rPr>
              <a:t>Note that the email itself will not contain a copy of your report</a:t>
            </a:r>
            <a:r>
              <a:rPr lang="en-US" sz="1400" dirty="0" smtClean="0">
                <a:sym typeface="Wingdings" panose="05000000000000000000" pitchFamily="2" charset="2"/>
              </a:rPr>
              <a:t>.)</a:t>
            </a:r>
          </a:p>
          <a:p>
            <a:pPr marL="342900" indent="-342900">
              <a:buFont typeface="Arial" panose="020B0604020202020204" pitchFamily="34" charset="0"/>
              <a:buChar char="•"/>
            </a:pPr>
            <a:endParaRPr lang="en-US" sz="1400" dirty="0" smtClean="0">
              <a:sym typeface="Wingdings" panose="05000000000000000000" pitchFamily="2" charset="2"/>
            </a:endParaRPr>
          </a:p>
        </p:txBody>
      </p:sp>
      <p:sp>
        <p:nvSpPr>
          <p:cNvPr id="7" name="Rectangle 6"/>
          <p:cNvSpPr/>
          <p:nvPr/>
        </p:nvSpPr>
        <p:spPr>
          <a:xfrm>
            <a:off x="2209800" y="4821011"/>
            <a:ext cx="1752600"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210672" y="4135211"/>
            <a:ext cx="1457324" cy="584419"/>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981200" y="5811611"/>
            <a:ext cx="1524000"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768711" y="3975693"/>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14" name="Oval 13"/>
          <p:cNvSpPr/>
          <p:nvPr/>
        </p:nvSpPr>
        <p:spPr>
          <a:xfrm>
            <a:off x="1768711" y="4584352"/>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2</a:t>
            </a:r>
          </a:p>
        </p:txBody>
      </p:sp>
      <p:sp>
        <p:nvSpPr>
          <p:cNvPr id="17" name="Rectangle 16"/>
          <p:cNvSpPr/>
          <p:nvPr/>
        </p:nvSpPr>
        <p:spPr>
          <a:xfrm>
            <a:off x="2067795" y="5430611"/>
            <a:ext cx="2844479"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768711" y="5193011"/>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3</a:t>
            </a:r>
          </a:p>
        </p:txBody>
      </p:sp>
      <p:sp>
        <p:nvSpPr>
          <p:cNvPr id="18" name="Oval 17"/>
          <p:cNvSpPr/>
          <p:nvPr/>
        </p:nvSpPr>
        <p:spPr>
          <a:xfrm>
            <a:off x="1768711" y="580167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prstClr val="white"/>
                </a:solidFill>
                <a:latin typeface="Segoe UI Light" panose="020B0502040204020203" pitchFamily="34" charset="0"/>
                <a:cs typeface="Segoe UI Light" panose="020B0502040204020203" pitchFamily="34" charset="0"/>
              </a:rPr>
              <a:t>4</a:t>
            </a:r>
            <a:endParaRPr lang="en-US" sz="1400" b="1" dirty="0">
              <a:solidFill>
                <a:prstClr val="white"/>
              </a:solidFill>
              <a:latin typeface="Segoe UI Light" panose="020B0502040204020203" pitchFamily="34" charset="0"/>
              <a:cs typeface="Segoe UI Light" panose="020B0502040204020203" pitchFamily="34" charset="0"/>
            </a:endParaRPr>
          </a:p>
        </p:txBody>
      </p:sp>
      <p:sp>
        <p:nvSpPr>
          <p:cNvPr id="19" name="Oval 18"/>
          <p:cNvSpPr/>
          <p:nvPr/>
        </p:nvSpPr>
        <p:spPr>
          <a:xfrm>
            <a:off x="3587115" y="580167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prstClr val="white"/>
                </a:solidFill>
                <a:latin typeface="Segoe UI Light" panose="020B0502040204020203" pitchFamily="34" charset="0"/>
                <a:cs typeface="Segoe UI Light" panose="020B0502040204020203" pitchFamily="34" charset="0"/>
              </a:rPr>
              <a:t>5</a:t>
            </a:r>
            <a:endParaRPr lang="en-US" sz="1400" b="1" dirty="0">
              <a:solidFill>
                <a:prstClr val="white"/>
              </a:solidFill>
              <a:latin typeface="Segoe UI Light" panose="020B0502040204020203" pitchFamily="34" charset="0"/>
              <a:cs typeface="Segoe UI Light" panose="020B0502040204020203" pitchFamily="34" charset="0"/>
            </a:endParaRPr>
          </a:p>
        </p:txBody>
      </p:sp>
      <p:pic>
        <p:nvPicPr>
          <p:cNvPr id="512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794"/>
          <a:stretch/>
        </p:blipFill>
        <p:spPr bwMode="auto">
          <a:xfrm>
            <a:off x="5427938" y="2209800"/>
            <a:ext cx="3134758" cy="326271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ight Arrow 2"/>
          <p:cNvSpPr/>
          <p:nvPr/>
        </p:nvSpPr>
        <p:spPr>
          <a:xfrm rot="19433107">
            <a:off x="5062410" y="5266417"/>
            <a:ext cx="731057"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245058" y="231181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prstClr val="white"/>
                </a:solidFill>
                <a:latin typeface="Segoe UI Light" panose="020B0502040204020203" pitchFamily="34" charset="0"/>
                <a:cs typeface="Segoe UI Light" panose="020B0502040204020203" pitchFamily="34" charset="0"/>
              </a:rPr>
              <a:t>6</a:t>
            </a:r>
            <a:endParaRPr lang="en-US" sz="1400" b="1" dirty="0">
              <a:solidFill>
                <a:prstClr val="white"/>
              </a:solidFill>
              <a:latin typeface="Segoe UI Light" panose="020B0502040204020203" pitchFamily="34" charset="0"/>
              <a:cs typeface="Segoe UI Light" panose="020B0502040204020203" pitchFamily="34" charset="0"/>
            </a:endParaRPr>
          </a:p>
        </p:txBody>
      </p:sp>
      <p:sp>
        <p:nvSpPr>
          <p:cNvPr id="23" name="Oval 22"/>
          <p:cNvSpPr/>
          <p:nvPr/>
        </p:nvSpPr>
        <p:spPr>
          <a:xfrm>
            <a:off x="6082795" y="492125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prstClr val="white"/>
                </a:solidFill>
                <a:latin typeface="Segoe UI Light" panose="020B0502040204020203" pitchFamily="34" charset="0"/>
                <a:cs typeface="Segoe UI Light" panose="020B0502040204020203" pitchFamily="34" charset="0"/>
              </a:rPr>
              <a:t>7</a:t>
            </a:r>
            <a:endParaRPr lang="en-US" sz="1400" b="1" dirty="0">
              <a:solidFill>
                <a:prstClr val="white"/>
              </a:solidFill>
              <a:latin typeface="Segoe UI Light" panose="020B0502040204020203" pitchFamily="34" charset="0"/>
              <a:cs typeface="Segoe UI Light" panose="020B0502040204020203" pitchFamily="34" charset="0"/>
            </a:endParaRPr>
          </a:p>
        </p:txBody>
      </p:sp>
      <p:sp>
        <p:nvSpPr>
          <p:cNvPr id="28" name="Rectangle 27"/>
          <p:cNvSpPr/>
          <p:nvPr/>
        </p:nvSpPr>
        <p:spPr>
          <a:xfrm>
            <a:off x="6309327" y="5737570"/>
            <a:ext cx="1371979" cy="369332"/>
          </a:xfrm>
          <a:prstGeom prst="rect">
            <a:avLst/>
          </a:prstGeom>
          <a:noFill/>
        </p:spPr>
        <p:txBody>
          <a:bodyPr wrap="none">
            <a:spAutoFit/>
          </a:bodyPr>
          <a:lstStyle/>
          <a:p>
            <a:r>
              <a:rPr lang="en-US" b="1" dirty="0" smtClean="0">
                <a:solidFill>
                  <a:srgbClr val="00B050"/>
                </a:solidFill>
              </a:rPr>
              <a:t>Tips &amp; Tricks</a:t>
            </a:r>
            <a:endParaRPr lang="en-US" b="1" dirty="0">
              <a:solidFill>
                <a:srgbClr val="00B050"/>
              </a:solidFill>
            </a:endParaRPr>
          </a:p>
        </p:txBody>
      </p:sp>
      <p:sp>
        <p:nvSpPr>
          <p:cNvPr id="27" name="Rectangle 26"/>
          <p:cNvSpPr/>
          <p:nvPr/>
        </p:nvSpPr>
        <p:spPr>
          <a:xfrm>
            <a:off x="6309326" y="6091535"/>
            <a:ext cx="2639977" cy="646331"/>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71450" indent="-171450">
              <a:buFont typeface="Arial" panose="020B0604020202020204" pitchFamily="34" charset="0"/>
              <a:buChar char="•"/>
            </a:pPr>
            <a:r>
              <a:rPr lang="en-US" sz="1200" dirty="0" smtClean="0"/>
              <a:t>If </a:t>
            </a:r>
            <a:r>
              <a:rPr lang="en-US" sz="1200" dirty="0"/>
              <a:t>you </a:t>
            </a:r>
            <a:r>
              <a:rPr lang="en-US" sz="1200" dirty="0" smtClean="0"/>
              <a:t>would like to hide pricing information, check the “Do Not Show Pricing on PPT” box</a:t>
            </a:r>
            <a:endParaRPr lang="en-US" sz="1200" dirty="0"/>
          </a:p>
        </p:txBody>
      </p:sp>
    </p:spTree>
    <p:extLst>
      <p:ext uri="{BB962C8B-B14F-4D97-AF65-F5344CB8AC3E}">
        <p14:creationId xmlns:p14="http://schemas.microsoft.com/office/powerpoint/2010/main" val="1031209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008" r="41551"/>
          <a:stretch/>
        </p:blipFill>
        <p:spPr bwMode="auto">
          <a:xfrm>
            <a:off x="2070294" y="2162004"/>
            <a:ext cx="5321106" cy="461979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4713855" cy="523220"/>
          </a:xfrm>
          <a:prstGeom prst="rect">
            <a:avLst/>
          </a:prstGeom>
        </p:spPr>
        <p:txBody>
          <a:bodyPr wrap="none">
            <a:spAutoFit/>
          </a:bodyPr>
          <a:lstStyle/>
          <a:p>
            <a:r>
              <a:rPr lang="en-US" sz="2800" b="1" dirty="0" smtClean="0"/>
              <a:t>Reports: Product Data Reports</a:t>
            </a:r>
            <a:endParaRPr lang="en-US" sz="2800" b="1" dirty="0"/>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6" name="Rectangle 5"/>
          <p:cNvSpPr/>
          <p:nvPr/>
        </p:nvSpPr>
        <p:spPr>
          <a:xfrm>
            <a:off x="152400" y="1066562"/>
            <a:ext cx="9067800" cy="1169551"/>
          </a:xfrm>
          <a:prstGeom prst="rect">
            <a:avLst/>
          </a:prstGeom>
        </p:spPr>
        <p:txBody>
          <a:bodyPr wrap="square">
            <a:spAutoFit/>
          </a:bodyPr>
          <a:lstStyle/>
          <a:p>
            <a:pPr marL="342900" indent="-342900">
              <a:buFont typeface="Arial" panose="020B0604020202020204" pitchFamily="34" charset="0"/>
              <a:buChar char="•"/>
            </a:pPr>
            <a:r>
              <a:rPr lang="en-US" sz="1400" dirty="0" smtClean="0">
                <a:sym typeface="Wingdings" panose="05000000000000000000" pitchFamily="2" charset="2"/>
              </a:rPr>
              <a:t>To create a Product Data Report, you will need to specify two things:</a:t>
            </a:r>
          </a:p>
          <a:p>
            <a:pPr marL="800100" lvl="1" indent="-342900">
              <a:buFont typeface="+mj-lt"/>
              <a:buAutoNum type="arabicPeriod"/>
            </a:pPr>
            <a:r>
              <a:rPr lang="en-US" sz="1400" dirty="0" smtClean="0">
                <a:sym typeface="Wingdings" panose="05000000000000000000" pitchFamily="2" charset="2"/>
              </a:rPr>
              <a:t>The group of items to include in the report (e.g. All Barbie items for 2017)</a:t>
            </a:r>
          </a:p>
          <a:p>
            <a:pPr marL="800100" lvl="1" indent="-342900">
              <a:buFont typeface="+mj-lt"/>
              <a:buAutoNum type="arabicPeriod"/>
            </a:pPr>
            <a:r>
              <a:rPr lang="en-US" sz="1400" dirty="0" smtClean="0">
                <a:sym typeface="Wingdings" panose="05000000000000000000" pitchFamily="2" charset="2"/>
              </a:rPr>
              <a:t>The data columns and order of display in the report (e.g. Toy #, Description, DOM Price, DI Price)</a:t>
            </a:r>
            <a:endParaRPr lang="en-US" sz="1400" dirty="0">
              <a:sym typeface="Wingdings" panose="05000000000000000000" pitchFamily="2" charset="2"/>
            </a:endParaRPr>
          </a:p>
          <a:p>
            <a:pPr marL="342900" indent="-342900">
              <a:buFont typeface="Arial" panose="020B0604020202020204" pitchFamily="34" charset="0"/>
              <a:buChar char="•"/>
            </a:pPr>
            <a:endParaRPr lang="en-US" sz="1400" dirty="0" smtClean="0">
              <a:sym typeface="Wingdings" panose="05000000000000000000" pitchFamily="2" charset="2"/>
            </a:endParaRPr>
          </a:p>
          <a:p>
            <a:pPr marL="342900" indent="-342900">
              <a:buFont typeface="Arial" panose="020B0604020202020204" pitchFamily="34" charset="0"/>
              <a:buChar char="•"/>
            </a:pPr>
            <a:endParaRPr lang="en-US" sz="1400" dirty="0" smtClean="0">
              <a:sym typeface="Wingdings" panose="05000000000000000000" pitchFamily="2" charset="2"/>
            </a:endParaRPr>
          </a:p>
        </p:txBody>
      </p:sp>
      <p:sp>
        <p:nvSpPr>
          <p:cNvPr id="8" name="Rectangle 7"/>
          <p:cNvSpPr/>
          <p:nvPr/>
        </p:nvSpPr>
        <p:spPr>
          <a:xfrm>
            <a:off x="2693227" y="3960788"/>
            <a:ext cx="4232468" cy="80171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2277495" y="388723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10" name="Oval 9"/>
          <p:cNvSpPr/>
          <p:nvPr/>
        </p:nvSpPr>
        <p:spPr>
          <a:xfrm>
            <a:off x="2277495" y="491490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smtClean="0">
                <a:solidFill>
                  <a:prstClr val="white"/>
                </a:solidFill>
                <a:latin typeface="Segoe UI Light" panose="020B0502040204020203" pitchFamily="34" charset="0"/>
                <a:cs typeface="Segoe UI Light" panose="020B0502040204020203" pitchFamily="34" charset="0"/>
              </a:rPr>
              <a:t>2</a:t>
            </a:r>
            <a:endParaRPr lang="en-US" sz="1400" b="1" dirty="0">
              <a:solidFill>
                <a:prstClr val="white"/>
              </a:solidFill>
              <a:latin typeface="Segoe UI Light" panose="020B0502040204020203" pitchFamily="34" charset="0"/>
              <a:cs typeface="Segoe UI Light" panose="020B0502040204020203" pitchFamily="34" charset="0"/>
            </a:endParaRPr>
          </a:p>
        </p:txBody>
      </p:sp>
      <p:sp>
        <p:nvSpPr>
          <p:cNvPr id="11" name="Rectangle 10"/>
          <p:cNvSpPr/>
          <p:nvPr/>
        </p:nvSpPr>
        <p:spPr>
          <a:xfrm>
            <a:off x="2701732" y="4879804"/>
            <a:ext cx="4232468" cy="168309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4045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7475573" cy="523220"/>
          </a:xfrm>
          <a:prstGeom prst="rect">
            <a:avLst/>
          </a:prstGeom>
        </p:spPr>
        <p:txBody>
          <a:bodyPr wrap="none">
            <a:spAutoFit/>
          </a:bodyPr>
          <a:lstStyle/>
          <a:p>
            <a:r>
              <a:rPr lang="en-US" sz="2800" b="1" dirty="0" smtClean="0"/>
              <a:t>Product Data Reports: Selecting a Group of Items</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8658"/>
          <a:stretch/>
        </p:blipFill>
        <p:spPr bwMode="auto">
          <a:xfrm>
            <a:off x="513565" y="2671770"/>
            <a:ext cx="6115835" cy="16478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52400" y="1066562"/>
            <a:ext cx="7543800" cy="738664"/>
          </a:xfrm>
          <a:prstGeom prst="rect">
            <a:avLst/>
          </a:prstGeom>
        </p:spPr>
        <p:txBody>
          <a:bodyPr wrap="square">
            <a:spAutoFit/>
          </a:bodyPr>
          <a:lstStyle/>
          <a:p>
            <a:pPr marL="342900" indent="-342900">
              <a:buFont typeface="Arial" panose="020B0604020202020204" pitchFamily="34" charset="0"/>
              <a:buChar char="•"/>
            </a:pPr>
            <a:r>
              <a:rPr lang="en-US" sz="1400" dirty="0" smtClean="0">
                <a:sym typeface="Wingdings" panose="05000000000000000000" pitchFamily="2" charset="2"/>
              </a:rPr>
              <a:t>The group of items to include in the report can be selected either by using the pre-defined Filters OR by entering in a specific list of Toys</a:t>
            </a:r>
          </a:p>
          <a:p>
            <a:pPr marL="342900" indent="-342900">
              <a:buFont typeface="Arial" panose="020B0604020202020204" pitchFamily="34" charset="0"/>
              <a:buChar char="•"/>
            </a:pPr>
            <a:endParaRPr lang="en-US" sz="1400" dirty="0" smtClean="0">
              <a:sym typeface="Wingdings" panose="05000000000000000000" pitchFamily="2" charset="2"/>
            </a:endParaRPr>
          </a:p>
        </p:txBody>
      </p:sp>
      <p:sp>
        <p:nvSpPr>
          <p:cNvPr id="3" name="Rectangle 2"/>
          <p:cNvSpPr/>
          <p:nvPr/>
        </p:nvSpPr>
        <p:spPr>
          <a:xfrm>
            <a:off x="381000" y="1600200"/>
            <a:ext cx="2480487" cy="369332"/>
          </a:xfrm>
          <a:prstGeom prst="rect">
            <a:avLst/>
          </a:prstGeom>
        </p:spPr>
        <p:txBody>
          <a:bodyPr wrap="none">
            <a:spAutoFit/>
          </a:bodyPr>
          <a:lstStyle/>
          <a:p>
            <a:r>
              <a:rPr lang="en-US" u="sng" dirty="0" smtClean="0">
                <a:sym typeface="Wingdings" panose="05000000000000000000" pitchFamily="2" charset="2"/>
              </a:rPr>
              <a:t>Method #1: Using Filters</a:t>
            </a:r>
            <a:endParaRPr lang="en-US" u="sng" dirty="0"/>
          </a:p>
        </p:txBody>
      </p:sp>
      <p:sp>
        <p:nvSpPr>
          <p:cNvPr id="4" name="Rectangle 3"/>
          <p:cNvSpPr/>
          <p:nvPr/>
        </p:nvSpPr>
        <p:spPr>
          <a:xfrm>
            <a:off x="484990" y="1905000"/>
            <a:ext cx="8049410" cy="461665"/>
          </a:xfrm>
          <a:prstGeom prst="rect">
            <a:avLst/>
          </a:prstGeom>
        </p:spPr>
        <p:txBody>
          <a:bodyPr wrap="square">
            <a:spAutoFit/>
          </a:bodyPr>
          <a:lstStyle/>
          <a:p>
            <a:pPr marL="171450" indent="-171450">
              <a:buFont typeface="Arial" panose="020B0604020202020204" pitchFamily="34" charset="0"/>
              <a:buChar char="•"/>
            </a:pPr>
            <a:r>
              <a:rPr lang="en-US" sz="1200" dirty="0" smtClean="0">
                <a:sym typeface="Wingdings" panose="05000000000000000000" pitchFamily="2" charset="2"/>
              </a:rPr>
              <a:t>The first filter will always be Market + Line Year</a:t>
            </a:r>
          </a:p>
          <a:p>
            <a:pPr marL="171450" indent="-171450">
              <a:buFont typeface="Arial" panose="020B0604020202020204" pitchFamily="34" charset="0"/>
              <a:buChar char="•"/>
            </a:pPr>
            <a:r>
              <a:rPr lang="en-US" sz="1200" dirty="0" smtClean="0">
                <a:sym typeface="Wingdings" panose="05000000000000000000" pitchFamily="2" charset="2"/>
              </a:rPr>
              <a:t>From there, narrow down the list of items using attributes such as GRS 1-7, Carry Forward, Sub-Class, Intro Year etc.</a:t>
            </a:r>
            <a:endParaRPr lang="en-US" sz="1200" dirty="0"/>
          </a:p>
        </p:txBody>
      </p:sp>
      <p:sp>
        <p:nvSpPr>
          <p:cNvPr id="10" name="Rectangle 9"/>
          <p:cNvSpPr/>
          <p:nvPr/>
        </p:nvSpPr>
        <p:spPr>
          <a:xfrm>
            <a:off x="513565" y="2362200"/>
            <a:ext cx="3019545" cy="338554"/>
          </a:xfrm>
          <a:prstGeom prst="rect">
            <a:avLst/>
          </a:prstGeom>
        </p:spPr>
        <p:txBody>
          <a:bodyPr wrap="none">
            <a:spAutoFit/>
          </a:bodyPr>
          <a:lstStyle/>
          <a:p>
            <a:r>
              <a:rPr lang="en-US" sz="1600" dirty="0" smtClean="0">
                <a:solidFill>
                  <a:srgbClr val="7030A0"/>
                </a:solidFill>
                <a:sym typeface="Wingdings" panose="05000000000000000000" pitchFamily="2" charset="2"/>
              </a:rPr>
              <a:t>Example: New US 2016 Cars Items</a:t>
            </a:r>
            <a:endParaRPr lang="en-US" sz="1600" dirty="0">
              <a:solidFill>
                <a:srgbClr val="7030A0"/>
              </a:solidFill>
            </a:endParaRPr>
          </a:p>
        </p:txBody>
      </p:sp>
      <p:sp>
        <p:nvSpPr>
          <p:cNvPr id="7" name="Rectangle 6"/>
          <p:cNvSpPr/>
          <p:nvPr/>
        </p:nvSpPr>
        <p:spPr>
          <a:xfrm>
            <a:off x="6656300" y="3461861"/>
            <a:ext cx="1296573" cy="338554"/>
          </a:xfrm>
          <a:prstGeom prst="rect">
            <a:avLst/>
          </a:prstGeom>
        </p:spPr>
        <p:txBody>
          <a:bodyPr wrap="none">
            <a:spAutoFit/>
          </a:bodyPr>
          <a:lstStyle/>
          <a:p>
            <a:r>
              <a:rPr lang="en-US" sz="1600" dirty="0" smtClean="0">
                <a:solidFill>
                  <a:srgbClr val="7030A0"/>
                </a:solidFill>
                <a:sym typeface="Wingdings" panose="05000000000000000000" pitchFamily="2" charset="2"/>
              </a:rPr>
              <a:t>GRS 4 = CARS</a:t>
            </a:r>
          </a:p>
        </p:txBody>
      </p:sp>
      <p:sp>
        <p:nvSpPr>
          <p:cNvPr id="12" name="Rectangle 11"/>
          <p:cNvSpPr/>
          <p:nvPr/>
        </p:nvSpPr>
        <p:spPr>
          <a:xfrm>
            <a:off x="6656300" y="3836432"/>
            <a:ext cx="1807482" cy="338554"/>
          </a:xfrm>
          <a:prstGeom prst="rect">
            <a:avLst/>
          </a:prstGeom>
        </p:spPr>
        <p:txBody>
          <a:bodyPr wrap="none">
            <a:spAutoFit/>
          </a:bodyPr>
          <a:lstStyle/>
          <a:p>
            <a:r>
              <a:rPr lang="en-US" sz="1600" dirty="0" smtClean="0">
                <a:solidFill>
                  <a:srgbClr val="7030A0"/>
                </a:solidFill>
                <a:sym typeface="Wingdings" panose="05000000000000000000" pitchFamily="2" charset="2"/>
              </a:rPr>
              <a:t>Carry Forward = No</a:t>
            </a:r>
          </a:p>
        </p:txBody>
      </p:sp>
      <p:sp>
        <p:nvSpPr>
          <p:cNvPr id="13" name="Rectangle 12"/>
          <p:cNvSpPr/>
          <p:nvPr/>
        </p:nvSpPr>
        <p:spPr>
          <a:xfrm>
            <a:off x="6656300" y="3092529"/>
            <a:ext cx="2079800" cy="338554"/>
          </a:xfrm>
          <a:prstGeom prst="rect">
            <a:avLst/>
          </a:prstGeom>
        </p:spPr>
        <p:txBody>
          <a:bodyPr wrap="none">
            <a:spAutoFit/>
          </a:bodyPr>
          <a:lstStyle/>
          <a:p>
            <a:r>
              <a:rPr lang="en-US" sz="1600" dirty="0" smtClean="0">
                <a:solidFill>
                  <a:srgbClr val="7030A0"/>
                </a:solidFill>
                <a:sym typeface="Wingdings" panose="05000000000000000000" pitchFamily="2" charset="2"/>
              </a:rPr>
              <a:t>Catalog = US 2016 Line</a:t>
            </a:r>
          </a:p>
        </p:txBody>
      </p:sp>
      <p:sp>
        <p:nvSpPr>
          <p:cNvPr id="21" name="Rectangle 20"/>
          <p:cNvSpPr/>
          <p:nvPr/>
        </p:nvSpPr>
        <p:spPr>
          <a:xfrm>
            <a:off x="353428" y="4319580"/>
            <a:ext cx="4126258" cy="369332"/>
          </a:xfrm>
          <a:prstGeom prst="rect">
            <a:avLst/>
          </a:prstGeom>
        </p:spPr>
        <p:txBody>
          <a:bodyPr wrap="none">
            <a:spAutoFit/>
          </a:bodyPr>
          <a:lstStyle/>
          <a:p>
            <a:r>
              <a:rPr lang="en-US" u="sng" dirty="0" smtClean="0">
                <a:sym typeface="Wingdings" panose="05000000000000000000" pitchFamily="2" charset="2"/>
              </a:rPr>
              <a:t>Method #2: Entering a Specific List of Toys</a:t>
            </a:r>
            <a:endParaRPr lang="en-US" u="sng" dirty="0"/>
          </a:p>
        </p:txBody>
      </p:sp>
      <p:sp>
        <p:nvSpPr>
          <p:cNvPr id="22" name="Rectangle 21"/>
          <p:cNvSpPr/>
          <p:nvPr/>
        </p:nvSpPr>
        <p:spPr>
          <a:xfrm>
            <a:off x="414372" y="4688912"/>
            <a:ext cx="8882028" cy="646331"/>
          </a:xfrm>
          <a:prstGeom prst="rect">
            <a:avLst/>
          </a:prstGeom>
        </p:spPr>
        <p:txBody>
          <a:bodyPr wrap="square">
            <a:spAutoFit/>
          </a:bodyPr>
          <a:lstStyle/>
          <a:p>
            <a:pPr marL="171450" indent="-171450">
              <a:buFont typeface="Arial" panose="020B0604020202020204" pitchFamily="34" charset="0"/>
              <a:buChar char="•"/>
            </a:pPr>
            <a:r>
              <a:rPr lang="en-US" sz="1200" dirty="0" smtClean="0">
                <a:sym typeface="Wingdings" panose="05000000000000000000" pitchFamily="2" charset="2"/>
              </a:rPr>
              <a:t>The first filter will still be Market + Line Year</a:t>
            </a:r>
          </a:p>
          <a:p>
            <a:pPr marL="171450" indent="-171450">
              <a:buFont typeface="Arial" panose="020B0604020202020204" pitchFamily="34" charset="0"/>
              <a:buChar char="•"/>
            </a:pPr>
            <a:r>
              <a:rPr lang="en-US" sz="1200" dirty="0" smtClean="0">
                <a:sym typeface="Wingdings" panose="05000000000000000000" pitchFamily="2" charset="2"/>
              </a:rPr>
              <a:t>For the second filter, select “Mattel Product Number” from the Attribute drop down and make sure the </a:t>
            </a:r>
            <a:r>
              <a:rPr lang="en-US" sz="1200" b="1" u="sng" dirty="0" smtClean="0">
                <a:sym typeface="Wingdings" panose="05000000000000000000" pitchFamily="2" charset="2"/>
              </a:rPr>
              <a:t>Option is set to “in” (vs. Equals)</a:t>
            </a:r>
          </a:p>
          <a:p>
            <a:pPr marL="171450" indent="-171450">
              <a:buFont typeface="Arial" panose="020B0604020202020204" pitchFamily="34" charset="0"/>
              <a:buChar char="•"/>
            </a:pPr>
            <a:r>
              <a:rPr lang="en-US" sz="1200" dirty="0" smtClean="0">
                <a:sym typeface="Wingdings" panose="05000000000000000000" pitchFamily="2" charset="2"/>
              </a:rPr>
              <a:t>Next copy and paste any number of Toy #s from Excel (a space will be added automatically between each Toy #)</a:t>
            </a:r>
            <a:endParaRPr lang="en-US" sz="1200"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940" y="5335243"/>
            <a:ext cx="7410450" cy="1466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Rectangle 22"/>
          <p:cNvSpPr/>
          <p:nvPr/>
        </p:nvSpPr>
        <p:spPr>
          <a:xfrm>
            <a:off x="3924300" y="6324600"/>
            <a:ext cx="457200"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0135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6988131" cy="523220"/>
          </a:xfrm>
          <a:prstGeom prst="rect">
            <a:avLst/>
          </a:prstGeom>
        </p:spPr>
        <p:txBody>
          <a:bodyPr wrap="none">
            <a:spAutoFit/>
          </a:bodyPr>
          <a:lstStyle/>
          <a:p>
            <a:r>
              <a:rPr lang="en-US" sz="2800" b="1" dirty="0" smtClean="0"/>
              <a:t>Product Data Reports: Custom Output Format</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5" name="Rectangle 4"/>
          <p:cNvSpPr/>
          <p:nvPr/>
        </p:nvSpPr>
        <p:spPr>
          <a:xfrm>
            <a:off x="152400" y="1066562"/>
            <a:ext cx="8839200" cy="1815882"/>
          </a:xfrm>
          <a:prstGeom prst="rect">
            <a:avLst/>
          </a:prstGeom>
        </p:spPr>
        <p:txBody>
          <a:bodyPr wrap="square">
            <a:spAutoFit/>
          </a:bodyPr>
          <a:lstStyle/>
          <a:p>
            <a:pPr marL="342900" indent="-342900">
              <a:buFont typeface="Arial" panose="020B0604020202020204" pitchFamily="34" charset="0"/>
              <a:buChar char="•"/>
            </a:pPr>
            <a:r>
              <a:rPr lang="en-US" sz="1400" dirty="0" smtClean="0">
                <a:sym typeface="Wingdings" panose="05000000000000000000" pitchFamily="2" charset="2"/>
              </a:rPr>
              <a:t>After you’ve identified the items in your report, select which pieces of data to include and in what order</a:t>
            </a:r>
          </a:p>
          <a:p>
            <a:pPr marL="342900" indent="-342900">
              <a:buFont typeface="Arial" panose="020B0604020202020204" pitchFamily="34" charset="0"/>
              <a:buChar char="•"/>
            </a:pPr>
            <a:r>
              <a:rPr lang="en-US" sz="1400" dirty="0" smtClean="0">
                <a:sym typeface="Wingdings" panose="05000000000000000000" pitchFamily="2" charset="2"/>
              </a:rPr>
              <a:t>All data attributes in </a:t>
            </a:r>
            <a:r>
              <a:rPr lang="en-US" sz="1400" dirty="0" err="1" smtClean="0">
                <a:sym typeface="Wingdings" panose="05000000000000000000" pitchFamily="2" charset="2"/>
              </a:rPr>
              <a:t>PiM</a:t>
            </a:r>
            <a:r>
              <a:rPr lang="en-US" sz="1400" dirty="0" smtClean="0">
                <a:sym typeface="Wingdings" panose="05000000000000000000" pitchFamily="2" charset="2"/>
              </a:rPr>
              <a:t> are available in the left “Select Columns” box</a:t>
            </a:r>
          </a:p>
          <a:p>
            <a:pPr marL="342900" indent="-342900">
              <a:buFont typeface="Arial" panose="020B0604020202020204" pitchFamily="34" charset="0"/>
              <a:buChar char="•"/>
            </a:pPr>
            <a:r>
              <a:rPr lang="en-US" sz="1400" dirty="0" smtClean="0">
                <a:sym typeface="Wingdings" panose="05000000000000000000" pitchFamily="2" charset="2"/>
              </a:rPr>
              <a:t>Click the checkbox to the left of the attribute to move it over to the right “Column Order” box (which shows the output format)</a:t>
            </a:r>
          </a:p>
          <a:p>
            <a:pPr marL="342900" indent="-342900">
              <a:buFont typeface="Arial" panose="020B0604020202020204" pitchFamily="34" charset="0"/>
              <a:buChar char="•"/>
            </a:pPr>
            <a:r>
              <a:rPr lang="en-US" sz="1400" dirty="0" smtClean="0">
                <a:sym typeface="Wingdings" panose="05000000000000000000" pitchFamily="2" charset="2"/>
              </a:rPr>
              <a:t>Use the up and down arrows to move the columns into your preferred order</a:t>
            </a:r>
          </a:p>
          <a:p>
            <a:pPr marL="342900" indent="-342900">
              <a:buFont typeface="Arial" panose="020B0604020202020204" pitchFamily="34" charset="0"/>
              <a:buChar char="•"/>
            </a:pPr>
            <a:r>
              <a:rPr lang="en-US" sz="1400" dirty="0" smtClean="0">
                <a:sym typeface="Wingdings" panose="05000000000000000000" pitchFamily="2" charset="2"/>
              </a:rPr>
              <a:t>Once you’ve finished, you will give your report a name and click the green “Generate Report” button</a:t>
            </a:r>
          </a:p>
          <a:p>
            <a:pPr marL="342900" indent="-342900">
              <a:buFont typeface="Arial" panose="020B0604020202020204" pitchFamily="34" charset="0"/>
              <a:buChar char="•"/>
            </a:pPr>
            <a:r>
              <a:rPr lang="en-US" sz="1400" dirty="0" smtClean="0">
                <a:sym typeface="Wingdings" panose="05000000000000000000" pitchFamily="2" charset="2"/>
              </a:rPr>
              <a:t>You </a:t>
            </a:r>
            <a:r>
              <a:rPr lang="en-US" sz="1400" dirty="0">
                <a:sym typeface="Wingdings" panose="05000000000000000000" pitchFamily="2" charset="2"/>
              </a:rPr>
              <a:t>will receive an email notification when the file is </a:t>
            </a:r>
            <a:r>
              <a:rPr lang="en-US" sz="1400" dirty="0" smtClean="0">
                <a:sym typeface="Wingdings" panose="05000000000000000000" pitchFamily="2" charset="2"/>
              </a:rPr>
              <a:t>ready for download from the </a:t>
            </a:r>
            <a:r>
              <a:rPr lang="en-US" sz="1400" dirty="0" err="1" smtClean="0">
                <a:sym typeface="Wingdings" panose="05000000000000000000" pitchFamily="2" charset="2"/>
              </a:rPr>
              <a:t>PiM</a:t>
            </a:r>
            <a:r>
              <a:rPr lang="en-US" sz="1400" dirty="0" smtClean="0">
                <a:sym typeface="Wingdings" panose="05000000000000000000" pitchFamily="2" charset="2"/>
              </a:rPr>
              <a:t> </a:t>
            </a:r>
            <a:r>
              <a:rPr lang="en-US" sz="1400" i="1" dirty="0" smtClean="0">
                <a:sym typeface="Wingdings" panose="05000000000000000000" pitchFamily="2" charset="2"/>
              </a:rPr>
              <a:t>Report History </a:t>
            </a:r>
            <a:r>
              <a:rPr lang="en-US" sz="1400" dirty="0" smtClean="0">
                <a:sym typeface="Wingdings" panose="05000000000000000000" pitchFamily="2" charset="2"/>
              </a:rPr>
              <a:t>section. (Note that the email itself will not contain a copy of your report.)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8374" y="2924550"/>
            <a:ext cx="5895975" cy="29840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ight Arrow 16"/>
          <p:cNvSpPr/>
          <p:nvPr/>
        </p:nvSpPr>
        <p:spPr>
          <a:xfrm>
            <a:off x="4100450" y="43969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8" name="Right Arrow 17"/>
          <p:cNvSpPr/>
          <p:nvPr/>
        </p:nvSpPr>
        <p:spPr>
          <a:xfrm>
            <a:off x="4100450" y="47017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9" name="Rectangle 18"/>
          <p:cNvSpPr/>
          <p:nvPr/>
        </p:nvSpPr>
        <p:spPr>
          <a:xfrm>
            <a:off x="7253795" y="4363148"/>
            <a:ext cx="893193" cy="307777"/>
          </a:xfrm>
          <a:prstGeom prst="rect">
            <a:avLst/>
          </a:prstGeom>
        </p:spPr>
        <p:txBody>
          <a:bodyPr wrap="none">
            <a:spAutoFit/>
          </a:bodyPr>
          <a:lstStyle/>
          <a:p>
            <a:r>
              <a:rPr lang="en-US" sz="1400" dirty="0" smtClean="0">
                <a:solidFill>
                  <a:srgbClr val="00B050"/>
                </a:solidFill>
                <a:sym typeface="Wingdings" panose="05000000000000000000" pitchFamily="2" charset="2"/>
              </a:rPr>
              <a:t>Column A</a:t>
            </a:r>
          </a:p>
        </p:txBody>
      </p:sp>
      <p:sp>
        <p:nvSpPr>
          <p:cNvPr id="20" name="Rectangle 19"/>
          <p:cNvSpPr/>
          <p:nvPr/>
        </p:nvSpPr>
        <p:spPr>
          <a:xfrm>
            <a:off x="7253795" y="4651198"/>
            <a:ext cx="886781" cy="307777"/>
          </a:xfrm>
          <a:prstGeom prst="rect">
            <a:avLst/>
          </a:prstGeom>
        </p:spPr>
        <p:txBody>
          <a:bodyPr wrap="none">
            <a:spAutoFit/>
          </a:bodyPr>
          <a:lstStyle/>
          <a:p>
            <a:r>
              <a:rPr lang="en-US" sz="1400" dirty="0" smtClean="0">
                <a:solidFill>
                  <a:srgbClr val="00B050"/>
                </a:solidFill>
                <a:sym typeface="Wingdings" panose="05000000000000000000" pitchFamily="2" charset="2"/>
              </a:rPr>
              <a:t>Column B</a:t>
            </a:r>
          </a:p>
        </p:txBody>
      </p:sp>
      <p:sp>
        <p:nvSpPr>
          <p:cNvPr id="24" name="Rectangle 23"/>
          <p:cNvSpPr/>
          <p:nvPr/>
        </p:nvSpPr>
        <p:spPr>
          <a:xfrm>
            <a:off x="7253795" y="4939248"/>
            <a:ext cx="885179" cy="307777"/>
          </a:xfrm>
          <a:prstGeom prst="rect">
            <a:avLst/>
          </a:prstGeom>
        </p:spPr>
        <p:txBody>
          <a:bodyPr wrap="none">
            <a:spAutoFit/>
          </a:bodyPr>
          <a:lstStyle/>
          <a:p>
            <a:r>
              <a:rPr lang="en-US" sz="1400" dirty="0" smtClean="0">
                <a:solidFill>
                  <a:srgbClr val="00B050"/>
                </a:solidFill>
                <a:sym typeface="Wingdings" panose="05000000000000000000" pitchFamily="2" charset="2"/>
              </a:rPr>
              <a:t>Column C</a:t>
            </a:r>
          </a:p>
        </p:txBody>
      </p:sp>
      <p:sp>
        <p:nvSpPr>
          <p:cNvPr id="25" name="Rectangle 24"/>
          <p:cNvSpPr/>
          <p:nvPr/>
        </p:nvSpPr>
        <p:spPr>
          <a:xfrm>
            <a:off x="7253795" y="5227298"/>
            <a:ext cx="899605" cy="307777"/>
          </a:xfrm>
          <a:prstGeom prst="rect">
            <a:avLst/>
          </a:prstGeom>
        </p:spPr>
        <p:txBody>
          <a:bodyPr wrap="none">
            <a:spAutoFit/>
          </a:bodyPr>
          <a:lstStyle/>
          <a:p>
            <a:r>
              <a:rPr lang="en-US" sz="1400" dirty="0" smtClean="0">
                <a:solidFill>
                  <a:srgbClr val="00B050"/>
                </a:solidFill>
                <a:sym typeface="Wingdings" panose="05000000000000000000" pitchFamily="2" charset="2"/>
              </a:rPr>
              <a:t>Column D</a:t>
            </a:r>
          </a:p>
        </p:txBody>
      </p:sp>
      <p:sp>
        <p:nvSpPr>
          <p:cNvPr id="26" name="Rectangle 25"/>
          <p:cNvSpPr/>
          <p:nvPr/>
        </p:nvSpPr>
        <p:spPr>
          <a:xfrm>
            <a:off x="7253795" y="5515350"/>
            <a:ext cx="877163" cy="307777"/>
          </a:xfrm>
          <a:prstGeom prst="rect">
            <a:avLst/>
          </a:prstGeom>
        </p:spPr>
        <p:txBody>
          <a:bodyPr wrap="none">
            <a:spAutoFit/>
          </a:bodyPr>
          <a:lstStyle/>
          <a:p>
            <a:r>
              <a:rPr lang="en-US" sz="1400" dirty="0" smtClean="0">
                <a:solidFill>
                  <a:srgbClr val="00B050"/>
                </a:solidFill>
                <a:sym typeface="Wingdings" panose="05000000000000000000" pitchFamily="2" charset="2"/>
              </a:rPr>
              <a:t>Column E</a:t>
            </a:r>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3490" y="6143625"/>
            <a:ext cx="5143500" cy="5619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3010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6039346" cy="523220"/>
          </a:xfrm>
          <a:prstGeom prst="rect">
            <a:avLst/>
          </a:prstGeom>
        </p:spPr>
        <p:txBody>
          <a:bodyPr wrap="none">
            <a:spAutoFit/>
          </a:bodyPr>
          <a:lstStyle/>
          <a:p>
            <a:r>
              <a:rPr lang="en-US" sz="2800" b="1" dirty="0" smtClean="0"/>
              <a:t>Product Data Reports: Saved Templates</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5" name="Rectangle 4"/>
          <p:cNvSpPr/>
          <p:nvPr/>
        </p:nvSpPr>
        <p:spPr>
          <a:xfrm>
            <a:off x="152400" y="1066562"/>
            <a:ext cx="8839200" cy="954107"/>
          </a:xfrm>
          <a:prstGeom prst="rect">
            <a:avLst/>
          </a:prstGeom>
        </p:spPr>
        <p:txBody>
          <a:bodyPr wrap="square">
            <a:spAutoFit/>
          </a:bodyPr>
          <a:lstStyle/>
          <a:p>
            <a:pPr marL="342900" indent="-342900">
              <a:buFont typeface="Arial" panose="020B0604020202020204" pitchFamily="34" charset="0"/>
              <a:buChar char="•"/>
            </a:pPr>
            <a:r>
              <a:rPr lang="en-US" sz="1400" dirty="0" smtClean="0">
                <a:sym typeface="Wingdings" panose="05000000000000000000" pitchFamily="2" charset="2"/>
              </a:rPr>
              <a:t>You can save your filter options and output format as a template for future use by simply entering a name in the “Save This Criteria as a Template” box and clicking the green “Save” button</a:t>
            </a:r>
          </a:p>
          <a:p>
            <a:pPr marL="342900" indent="-342900">
              <a:buFont typeface="Arial" panose="020B0604020202020204" pitchFamily="34" charset="0"/>
              <a:buChar char="•"/>
            </a:pPr>
            <a:r>
              <a:rPr lang="en-US" sz="1400" dirty="0" smtClean="0">
                <a:sym typeface="Wingdings" panose="05000000000000000000" pitchFamily="2" charset="2"/>
              </a:rPr>
              <a:t>The template will be added to your Saved Templates list at the top of the page</a:t>
            </a:r>
          </a:p>
          <a:p>
            <a:pPr marL="342900" indent="-342900">
              <a:buFont typeface="Arial" panose="020B0604020202020204" pitchFamily="34" charset="0"/>
              <a:buChar char="•"/>
            </a:pPr>
            <a:r>
              <a:rPr lang="en-US" sz="1400" dirty="0" smtClean="0">
                <a:sym typeface="Wingdings" panose="05000000000000000000" pitchFamily="2" charset="2"/>
              </a:rPr>
              <a:t>To rename or delete a template, click the “Manage Templates” button at the top</a:t>
            </a:r>
          </a:p>
        </p:txBody>
      </p:sp>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0269" r="27432" b="7474"/>
          <a:stretch/>
        </p:blipFill>
        <p:spPr bwMode="auto">
          <a:xfrm>
            <a:off x="533399" y="2148081"/>
            <a:ext cx="4996357" cy="46337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Rectangle 29"/>
          <p:cNvSpPr/>
          <p:nvPr/>
        </p:nvSpPr>
        <p:spPr>
          <a:xfrm>
            <a:off x="1143000" y="5801971"/>
            <a:ext cx="2253177"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1031092" y="2148082"/>
            <a:ext cx="3540908"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4358" y="5195709"/>
            <a:ext cx="4105275" cy="523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ight Arrow 31"/>
          <p:cNvSpPr/>
          <p:nvPr/>
        </p:nvSpPr>
        <p:spPr>
          <a:xfrm rot="19433107">
            <a:off x="3406778" y="5446890"/>
            <a:ext cx="513275" cy="4779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1143000" y="2590801"/>
            <a:ext cx="2253177"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9009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7475573" cy="523220"/>
          </a:xfrm>
          <a:prstGeom prst="rect">
            <a:avLst/>
          </a:prstGeom>
        </p:spPr>
        <p:txBody>
          <a:bodyPr wrap="none">
            <a:spAutoFit/>
          </a:bodyPr>
          <a:lstStyle/>
          <a:p>
            <a:r>
              <a:rPr lang="en-US" sz="2800" b="1" dirty="0" smtClean="0"/>
              <a:t>Product Data Reports: Selecting a Group of Items</a:t>
            </a:r>
            <a:endParaRPr lang="en-US" sz="2800" b="1" dirty="0"/>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6" name="Rectangle 5"/>
          <p:cNvSpPr/>
          <p:nvPr/>
        </p:nvSpPr>
        <p:spPr>
          <a:xfrm>
            <a:off x="394389" y="1371600"/>
            <a:ext cx="4334969" cy="338554"/>
          </a:xfrm>
          <a:prstGeom prst="rect">
            <a:avLst/>
          </a:prstGeom>
        </p:spPr>
        <p:txBody>
          <a:bodyPr wrap="none">
            <a:spAutoFit/>
          </a:bodyPr>
          <a:lstStyle/>
          <a:p>
            <a:r>
              <a:rPr lang="en-US" sz="1600" dirty="0" smtClean="0">
                <a:sym typeface="Wingdings" panose="05000000000000000000" pitchFamily="2" charset="2"/>
              </a:rPr>
              <a:t>Example 1: US Spring ‘16 Barbie Open Stock Items</a:t>
            </a:r>
            <a:endParaRPr lang="en-US" sz="16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76400"/>
            <a:ext cx="6119699" cy="194362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a:xfrm>
            <a:off x="6500699" y="2498143"/>
            <a:ext cx="1470403" cy="338554"/>
          </a:xfrm>
          <a:prstGeom prst="rect">
            <a:avLst/>
          </a:prstGeom>
        </p:spPr>
        <p:txBody>
          <a:bodyPr wrap="none">
            <a:spAutoFit/>
          </a:bodyPr>
          <a:lstStyle/>
          <a:p>
            <a:r>
              <a:rPr lang="en-US" sz="1600" dirty="0" smtClean="0">
                <a:sym typeface="Wingdings" panose="05000000000000000000" pitchFamily="2" charset="2"/>
              </a:rPr>
              <a:t>GRS 2 = BARBIE</a:t>
            </a:r>
          </a:p>
        </p:txBody>
      </p:sp>
      <p:sp>
        <p:nvSpPr>
          <p:cNvPr id="17" name="Rectangle 16"/>
          <p:cNvSpPr/>
          <p:nvPr/>
        </p:nvSpPr>
        <p:spPr>
          <a:xfrm>
            <a:off x="6500699" y="2109605"/>
            <a:ext cx="2079800" cy="338554"/>
          </a:xfrm>
          <a:prstGeom prst="rect">
            <a:avLst/>
          </a:prstGeom>
        </p:spPr>
        <p:txBody>
          <a:bodyPr wrap="none">
            <a:spAutoFit/>
          </a:bodyPr>
          <a:lstStyle/>
          <a:p>
            <a:r>
              <a:rPr lang="en-US" sz="1600" dirty="0" smtClean="0">
                <a:sym typeface="Wingdings" panose="05000000000000000000" pitchFamily="2" charset="2"/>
              </a:rPr>
              <a:t>Catalog = US 2016 Line</a:t>
            </a:r>
          </a:p>
        </p:txBody>
      </p:sp>
      <p:sp>
        <p:nvSpPr>
          <p:cNvPr id="18" name="Rectangle 17"/>
          <p:cNvSpPr/>
          <p:nvPr/>
        </p:nvSpPr>
        <p:spPr>
          <a:xfrm>
            <a:off x="6500699" y="2886681"/>
            <a:ext cx="1495922" cy="338554"/>
          </a:xfrm>
          <a:prstGeom prst="rect">
            <a:avLst/>
          </a:prstGeom>
        </p:spPr>
        <p:txBody>
          <a:bodyPr wrap="none">
            <a:spAutoFit/>
          </a:bodyPr>
          <a:lstStyle/>
          <a:p>
            <a:r>
              <a:rPr lang="en-US" sz="1600" dirty="0" smtClean="0">
                <a:sym typeface="Wingdings" panose="05000000000000000000" pitchFamily="2" charset="2"/>
              </a:rPr>
              <a:t>Season = Spring</a:t>
            </a:r>
          </a:p>
        </p:txBody>
      </p:sp>
      <p:sp>
        <p:nvSpPr>
          <p:cNvPr id="19" name="Rectangle 18"/>
          <p:cNvSpPr/>
          <p:nvPr/>
        </p:nvSpPr>
        <p:spPr>
          <a:xfrm>
            <a:off x="6500699" y="3275220"/>
            <a:ext cx="2099870" cy="338554"/>
          </a:xfrm>
          <a:prstGeom prst="rect">
            <a:avLst/>
          </a:prstGeom>
        </p:spPr>
        <p:txBody>
          <a:bodyPr wrap="none">
            <a:spAutoFit/>
          </a:bodyPr>
          <a:lstStyle/>
          <a:p>
            <a:r>
              <a:rPr lang="en-US" sz="1600" dirty="0" smtClean="0">
                <a:sym typeface="Wingdings" panose="05000000000000000000" pitchFamily="2" charset="2"/>
              </a:rPr>
              <a:t>Sub Class = Open Stock</a:t>
            </a:r>
          </a:p>
        </p:txBody>
      </p:sp>
      <p:sp>
        <p:nvSpPr>
          <p:cNvPr id="21" name="Rectangle 20"/>
          <p:cNvSpPr/>
          <p:nvPr/>
        </p:nvSpPr>
        <p:spPr>
          <a:xfrm>
            <a:off x="3505200" y="817806"/>
            <a:ext cx="2829942" cy="369332"/>
          </a:xfrm>
          <a:prstGeom prst="rect">
            <a:avLst/>
          </a:prstGeom>
        </p:spPr>
        <p:txBody>
          <a:bodyPr wrap="none">
            <a:spAutoFit/>
          </a:bodyPr>
          <a:lstStyle/>
          <a:p>
            <a:r>
              <a:rPr lang="en-US" u="sng" dirty="0" smtClean="0">
                <a:solidFill>
                  <a:srgbClr val="00B050"/>
                </a:solidFill>
                <a:sym typeface="Wingdings" panose="05000000000000000000" pitchFamily="2" charset="2"/>
              </a:rPr>
              <a:t>More Filter Set-up Examples</a:t>
            </a:r>
            <a:endParaRPr lang="en-US" u="sng" dirty="0">
              <a:solidFill>
                <a:srgbClr val="00B050"/>
              </a:solidFill>
            </a:endParaRPr>
          </a:p>
        </p:txBody>
      </p:sp>
      <p:sp>
        <p:nvSpPr>
          <p:cNvPr id="22" name="Rectangle 21"/>
          <p:cNvSpPr/>
          <p:nvPr/>
        </p:nvSpPr>
        <p:spPr>
          <a:xfrm>
            <a:off x="381000" y="4385846"/>
            <a:ext cx="6473760" cy="338554"/>
          </a:xfrm>
          <a:prstGeom prst="rect">
            <a:avLst/>
          </a:prstGeom>
        </p:spPr>
        <p:txBody>
          <a:bodyPr wrap="none">
            <a:spAutoFit/>
          </a:bodyPr>
          <a:lstStyle/>
          <a:p>
            <a:r>
              <a:rPr lang="en-US" sz="1600" dirty="0" smtClean="0">
                <a:sym typeface="Wingdings" panose="05000000000000000000" pitchFamily="2" charset="2"/>
              </a:rPr>
              <a:t>Example 2: Spain ‘16 Batman Items with Packaging Languages 11E, 11F, 11G</a:t>
            </a:r>
            <a:endParaRPr lang="en-US" sz="1600" dirty="0"/>
          </a:p>
        </p:txBody>
      </p:sp>
      <p:sp>
        <p:nvSpPr>
          <p:cNvPr id="23" name="Rectangle 22"/>
          <p:cNvSpPr/>
          <p:nvPr/>
        </p:nvSpPr>
        <p:spPr>
          <a:xfrm>
            <a:off x="6500699" y="5181600"/>
            <a:ext cx="2307427" cy="338554"/>
          </a:xfrm>
          <a:prstGeom prst="rect">
            <a:avLst/>
          </a:prstGeom>
        </p:spPr>
        <p:txBody>
          <a:bodyPr wrap="none">
            <a:spAutoFit/>
          </a:bodyPr>
          <a:lstStyle/>
          <a:p>
            <a:r>
              <a:rPr lang="en-US" sz="1600" dirty="0" smtClean="0">
                <a:sym typeface="Wingdings" panose="05000000000000000000" pitchFamily="2" charset="2"/>
              </a:rPr>
              <a:t>Catalog = Spain 2016 Line</a:t>
            </a:r>
          </a:p>
        </p:txBody>
      </p:sp>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724400"/>
            <a:ext cx="6082384" cy="149131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5"/>
          <p:cNvSpPr/>
          <p:nvPr/>
        </p:nvSpPr>
        <p:spPr>
          <a:xfrm>
            <a:off x="6500699" y="5528846"/>
            <a:ext cx="1603452" cy="338554"/>
          </a:xfrm>
          <a:prstGeom prst="rect">
            <a:avLst/>
          </a:prstGeom>
        </p:spPr>
        <p:txBody>
          <a:bodyPr wrap="none">
            <a:spAutoFit/>
          </a:bodyPr>
          <a:lstStyle/>
          <a:p>
            <a:r>
              <a:rPr lang="en-US" sz="1600" dirty="0" smtClean="0">
                <a:sym typeface="Wingdings" panose="05000000000000000000" pitchFamily="2" charset="2"/>
              </a:rPr>
              <a:t>GRS 4 = BATMAN</a:t>
            </a:r>
          </a:p>
        </p:txBody>
      </p:sp>
      <p:sp>
        <p:nvSpPr>
          <p:cNvPr id="27" name="Rectangle 26"/>
          <p:cNvSpPr/>
          <p:nvPr/>
        </p:nvSpPr>
        <p:spPr>
          <a:xfrm>
            <a:off x="6500699" y="5892225"/>
            <a:ext cx="2071336" cy="584775"/>
          </a:xfrm>
          <a:prstGeom prst="rect">
            <a:avLst/>
          </a:prstGeom>
        </p:spPr>
        <p:txBody>
          <a:bodyPr wrap="none">
            <a:spAutoFit/>
          </a:bodyPr>
          <a:lstStyle/>
          <a:p>
            <a:r>
              <a:rPr lang="en-US" sz="1600" dirty="0" smtClean="0">
                <a:sym typeface="Wingdings" panose="05000000000000000000" pitchFamily="2" charset="2"/>
              </a:rPr>
              <a:t>Packaging Language IN</a:t>
            </a:r>
          </a:p>
          <a:p>
            <a:r>
              <a:rPr lang="en-US" sz="1600" dirty="0" smtClean="0">
                <a:sym typeface="Wingdings" panose="05000000000000000000" pitchFamily="2" charset="2"/>
              </a:rPr>
              <a:t>11E 11F 11g</a:t>
            </a:r>
          </a:p>
        </p:txBody>
      </p:sp>
    </p:spTree>
    <p:extLst>
      <p:ext uri="{BB962C8B-B14F-4D97-AF65-F5344CB8AC3E}">
        <p14:creationId xmlns:p14="http://schemas.microsoft.com/office/powerpoint/2010/main" val="2153326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1000" y="30364"/>
            <a:ext cx="7882811" cy="1341236"/>
          </a:xfrm>
          <a:prstGeom prst="rect">
            <a:avLst/>
          </a:prstGeom>
        </p:spPr>
      </p:pic>
      <p:sp>
        <p:nvSpPr>
          <p:cNvPr id="5" name="TextBox 4"/>
          <p:cNvSpPr txBox="1"/>
          <p:nvPr/>
        </p:nvSpPr>
        <p:spPr>
          <a:xfrm>
            <a:off x="417688" y="1676400"/>
            <a:ext cx="8061529" cy="923330"/>
          </a:xfrm>
          <a:prstGeom prst="rect">
            <a:avLst/>
          </a:prstGeom>
          <a:noFill/>
        </p:spPr>
        <p:txBody>
          <a:bodyPr wrap="square" rtlCol="0">
            <a:spAutoFit/>
          </a:bodyPr>
          <a:lstStyle/>
          <a:p>
            <a:pPr algn="ctr"/>
            <a:r>
              <a:rPr lang="en-US" sz="5400" b="1" dirty="0" smtClean="0">
                <a:latin typeface="Segoe UI Light" panose="020B0502040204020203" pitchFamily="34" charset="0"/>
              </a:rPr>
              <a:t>Thank You</a:t>
            </a:r>
            <a:endParaRPr lang="en-US" sz="5400" b="1" dirty="0">
              <a:latin typeface="Segoe UI Light" panose="020B0502040204020203" pitchFamily="34" charset="0"/>
            </a:endParaRPr>
          </a:p>
        </p:txBody>
      </p:sp>
      <p:sp>
        <p:nvSpPr>
          <p:cNvPr id="6" name="Rectangle 5"/>
          <p:cNvSpPr/>
          <p:nvPr/>
        </p:nvSpPr>
        <p:spPr>
          <a:xfrm>
            <a:off x="7391400" y="6476999"/>
            <a:ext cx="1750800" cy="307777"/>
          </a:xfrm>
          <a:prstGeom prst="rect">
            <a:avLst/>
          </a:prstGeom>
        </p:spPr>
        <p:txBody>
          <a:bodyPr wrap="none">
            <a:spAutoFit/>
          </a:bodyPr>
          <a:lstStyle/>
          <a:p>
            <a:r>
              <a:rPr lang="en-US" sz="1400" dirty="0" smtClean="0">
                <a:latin typeface="Segoe UI Light" panose="020B0502040204020203" pitchFamily="34" charset="0"/>
              </a:rPr>
              <a:t>Updated: 02.11.2016</a:t>
            </a:r>
            <a:endParaRPr lang="en-US" sz="1400" dirty="0"/>
          </a:p>
        </p:txBody>
      </p:sp>
      <p:sp>
        <p:nvSpPr>
          <p:cNvPr id="7" name="TextBox 6"/>
          <p:cNvSpPr txBox="1"/>
          <p:nvPr/>
        </p:nvSpPr>
        <p:spPr>
          <a:xfrm>
            <a:off x="2092827" y="3200399"/>
            <a:ext cx="4724400" cy="646331"/>
          </a:xfrm>
          <a:prstGeom prst="rect">
            <a:avLst/>
          </a:prstGeom>
          <a:ln>
            <a:noFill/>
          </a:ln>
        </p:spPr>
        <p:style>
          <a:lnRef idx="2">
            <a:schemeClr val="dk1"/>
          </a:lnRef>
          <a:fillRef idx="1001">
            <a:schemeClr val="lt1"/>
          </a:fillRef>
          <a:effectRef idx="0">
            <a:schemeClr val="dk1"/>
          </a:effectRef>
          <a:fontRef idx="minor">
            <a:schemeClr val="dk1"/>
          </a:fontRef>
        </p:style>
        <p:txBody>
          <a:bodyPr wrap="square" rtlCol="0">
            <a:spAutoFit/>
          </a:bodyPr>
          <a:lstStyle/>
          <a:p>
            <a:r>
              <a:rPr lang="en-US" b="1" dirty="0" smtClean="0">
                <a:latin typeface="Segoe UI Light" panose="020B0502040204020203" pitchFamily="34" charset="0"/>
              </a:rPr>
              <a:t>Email: </a:t>
            </a:r>
            <a:r>
              <a:rPr lang="en-US" b="1" dirty="0" smtClean="0">
                <a:latin typeface="Segoe UI Light" panose="020B0502040204020203" pitchFamily="34" charset="0"/>
                <a:hlinkClick r:id="rId3"/>
              </a:rPr>
              <a:t>PiMTeam@Mattel.com</a:t>
            </a:r>
            <a:r>
              <a:rPr lang="en-US" b="1" dirty="0" smtClean="0">
                <a:latin typeface="Segoe UI Light" panose="020B0502040204020203" pitchFamily="34" charset="0"/>
              </a:rPr>
              <a:t> with Questions</a:t>
            </a:r>
          </a:p>
          <a:p>
            <a:endParaRPr lang="en-US" b="1" dirty="0" smtClean="0">
              <a:latin typeface="Segoe UI Light" panose="020B0502040204020203" pitchFamily="34" charset="0"/>
            </a:endParaRPr>
          </a:p>
        </p:txBody>
      </p:sp>
      <p:sp>
        <p:nvSpPr>
          <p:cNvPr id="10" name="Right Arrow 9"/>
          <p:cNvSpPr/>
          <p:nvPr/>
        </p:nvSpPr>
        <p:spPr>
          <a:xfrm>
            <a:off x="1710045" y="3123626"/>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681759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474243B8077747ADF1BCE458815283" ma:contentTypeVersion="1" ma:contentTypeDescription="Create a new document." ma:contentTypeScope="" ma:versionID="c8e1f092d67200d648185f956c060136">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63AB4C00-5ECA-4BED-9606-A106C03BE796}"/>
</file>

<file path=customXml/itemProps2.xml><?xml version="1.0" encoding="utf-8"?>
<ds:datastoreItem xmlns:ds="http://schemas.openxmlformats.org/officeDocument/2006/customXml" ds:itemID="{593464CF-E595-4B06-A6F4-E85F0BA5D23E}"/>
</file>

<file path=customXml/itemProps3.xml><?xml version="1.0" encoding="utf-8"?>
<ds:datastoreItem xmlns:ds="http://schemas.openxmlformats.org/officeDocument/2006/customXml" ds:itemID="{1FE98D16-FDB2-4298-9986-3CB7B459E3A7}"/>
</file>

<file path=docProps/app.xml><?xml version="1.0" encoding="utf-8"?>
<Properties xmlns="http://schemas.openxmlformats.org/officeDocument/2006/extended-properties" xmlns:vt="http://schemas.openxmlformats.org/officeDocument/2006/docPropsVTypes">
  <TotalTime>686</TotalTime>
  <Words>1594</Words>
  <Application>Microsoft Office PowerPoint</Application>
  <PresentationFormat>On-screen Show (4:3)</PresentationFormat>
  <Paragraphs>157</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Mattel,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88</cp:revision>
  <dcterms:created xsi:type="dcterms:W3CDTF">2016-01-14T21:28:46Z</dcterms:created>
  <dcterms:modified xsi:type="dcterms:W3CDTF">2016-02-12T01:11:34Z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0x01010019474243B8077747ADF1BCE458815283</vt:lpwstr>
  </property>
</Properties>
</file>